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  <p:sldMasterId id="2147483732" r:id="rId4"/>
    <p:sldMasterId id="2147483744" r:id="rId5"/>
  </p:sldMasterIdLst>
  <p:sldIdLst>
    <p:sldId id="256" r:id="rId6"/>
    <p:sldId id="286" r:id="rId7"/>
    <p:sldId id="294" r:id="rId8"/>
    <p:sldId id="283" r:id="rId9"/>
    <p:sldId id="261" r:id="rId10"/>
    <p:sldId id="287" r:id="rId11"/>
    <p:sldId id="288" r:id="rId12"/>
    <p:sldId id="289" r:id="rId13"/>
    <p:sldId id="265" r:id="rId14"/>
    <p:sldId id="284" r:id="rId15"/>
    <p:sldId id="290" r:id="rId16"/>
    <p:sldId id="285" r:id="rId17"/>
    <p:sldId id="264" r:id="rId18"/>
    <p:sldId id="291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42" autoAdjust="0"/>
  </p:normalViewPr>
  <p:slideViewPr>
    <p:cSldViewPr>
      <p:cViewPr varScale="1">
        <p:scale>
          <a:sx n="85" d="100"/>
          <a:sy n="85" d="100"/>
        </p:scale>
        <p:origin x="84" y="2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51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9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85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54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61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17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4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2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5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0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8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95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4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7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16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8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8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5/10/2020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4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8784976" cy="1368152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>
                <a:solidFill>
                  <a:srgbClr val="0070C0"/>
                </a:solidFill>
                <a:effectLst/>
              </a:rPr>
              <a:t/>
            </a:r>
            <a:br>
              <a:rPr lang="pl-PL" sz="3600" dirty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>
                <a:solidFill>
                  <a:srgbClr val="0070C0"/>
                </a:solidFill>
                <a:effectLst/>
              </a:rPr>
              <a:t/>
            </a:r>
            <a:br>
              <a:rPr lang="pl-PL" sz="3600" dirty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>
                <a:solidFill>
                  <a:srgbClr val="0070C0"/>
                </a:solidFill>
                <a:effectLst/>
              </a:rPr>
              <a:t/>
            </a:r>
            <a:br>
              <a:rPr lang="pl-PL" sz="3600" dirty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> </a:t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>
                <a:solidFill>
                  <a:srgbClr val="0070C0"/>
                </a:solidFill>
                <a:effectLst/>
              </a:rPr>
              <a:t/>
            </a:r>
            <a:br>
              <a:rPr lang="pl-PL" sz="3600" dirty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84976" cy="2448272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Dziecko jako podmiot </a:t>
            </a:r>
          </a:p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działań edukacyjnych</a:t>
            </a:r>
            <a:endParaRPr lang="pl-PL" sz="32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pl-PL" sz="3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pl-PL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pl-PL" sz="20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pl-PL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pl-PL" sz="20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dr hab. Monika Wiśniewska-Kin, prof. UŁ</a:t>
            </a:r>
          </a:p>
          <a:p>
            <a:endParaRPr lang="pl-PL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pl-PL" sz="3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pl-PL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Tomek\Desktop\inde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21" y="744793"/>
            <a:ext cx="25922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mek\Desktop\248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64" y="3356992"/>
            <a:ext cx="2088232" cy="30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39989"/>
              </p:ext>
            </p:extLst>
          </p:nvPr>
        </p:nvGraphicFramePr>
        <p:xfrm>
          <a:off x="323528" y="167321"/>
          <a:ext cx="8532947" cy="670922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532947"/>
              </a:tblGrid>
              <a:tr h="38614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bg1"/>
                          </a:solidFill>
                          <a:effectLst/>
                        </a:rPr>
                        <a:t>Dziecięce skojarzenia inspirowane </a:t>
                      </a:r>
                      <a:r>
                        <a:rPr lang="pl-PL" sz="1600" i="1" dirty="0" smtClean="0">
                          <a:solidFill>
                            <a:schemeClr val="bg1"/>
                          </a:solidFill>
                          <a:effectLst/>
                        </a:rPr>
                        <a:t>Czterema zwykłymi miskami</a:t>
                      </a:r>
                      <a:endParaRPr lang="pl-PL" sz="1600" b="1" i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496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Świat zwierząt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„moje miski są</a:t>
                      </a:r>
                      <a:r>
                        <a:rPr kumimoji="0" lang="pl-PL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 </a:t>
                      </a: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czerwone i mają czarne kropkami to są biedronki”; „a moje są szare bo to jest głowa i uszy słonia”; „do mojej białej miski dorysowałam uszy, wąsy, cztery nogi i puszysty ogon i powstał kot”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Świat zjawisk atmosferycznych i </a:t>
                      </a:r>
                      <a:r>
                        <a:rPr kumimoji="0" lang="pl-PL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"/>
                          <a:cs typeface=""/>
                        </a:rPr>
                        <a:t>krain geograficznych</a:t>
                      </a:r>
                      <a:endParaRPr kumimoji="0" lang="pl-PL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"/>
                        <a:cs typeface="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„miski to okręgi tęczy, chmura, słońce żółte i różnokolorowe, góry”</a:t>
                      </a:r>
                      <a:endParaRPr lang="pl-PL" sz="20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2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Świat pojazdów pływających i jeżdżących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„z misek zbudowaliśmy motorówkę, latającą i pływając maszynę, nadwozie w pojeździe straży pożarnej”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2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Świat przedmiotów</a:t>
                      </a:r>
                      <a:endParaRPr lang="pl-PL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„miski mogą być maszyną do laserów, maszyną do lodów, koszykami na zakupy, koszykami dla zwierząt, dachami domów”</a:t>
                      </a:r>
                      <a:endParaRPr lang="pl-PL" sz="20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l-PL" sz="2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Świat baśniowy i świat filmowy</a:t>
                      </a:r>
                      <a:endParaRPr lang="pl-PL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„moje miski to oczy złej czarownicy, korpus robota, hełm </a:t>
                      </a:r>
                      <a:r>
                        <a:rPr kumimoji="0" lang="pl-PL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superbohatera</a:t>
                      </a: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, robot z  </a:t>
                      </a:r>
                      <a:r>
                        <a:rPr kumimoji="0" lang="pl-PL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Gwiezdnych Wojen </a:t>
                      </a: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wyposażony w zbiornik na wodę, bagażnik, wciągacz oraz robot ośmiornica”</a:t>
                      </a:r>
                      <a:endParaRPr lang="pl-PL" sz="1600" b="0" i="0" dirty="0"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2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ole tekstowe 24"/>
          <p:cNvSpPr txBox="1"/>
          <p:nvPr/>
        </p:nvSpPr>
        <p:spPr>
          <a:xfrm>
            <a:off x="1511660" y="15319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</a:rPr>
              <a:t> </a:t>
            </a:r>
            <a:endParaRPr lang="pl-PL" sz="2400" b="1" dirty="0">
              <a:solidFill>
                <a:prstClr val="black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0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prstClr val="black"/>
                </a:solidFill>
              </a:rPr>
              <a:t>	Nieoczywiste </a:t>
            </a:r>
            <a:r>
              <a:rPr lang="pl-PL" sz="2400" dirty="0">
                <a:solidFill>
                  <a:prstClr val="black"/>
                </a:solidFill>
              </a:rPr>
              <a:t>wymiary rzeczywistości </a:t>
            </a:r>
            <a:endParaRPr lang="pl-PL" sz="2400" dirty="0" smtClean="0">
              <a:solidFill>
                <a:prstClr val="black"/>
              </a:solidFill>
            </a:endParaRPr>
          </a:p>
          <a:p>
            <a:pPr algn="ctr"/>
            <a:r>
              <a:rPr lang="pl-PL" sz="2400" dirty="0">
                <a:solidFill>
                  <a:prstClr val="black"/>
                </a:solidFill>
              </a:rPr>
              <a:t>	</a:t>
            </a:r>
            <a:r>
              <a:rPr lang="pl-PL" sz="2400" dirty="0" smtClean="0">
                <a:solidFill>
                  <a:prstClr val="black"/>
                </a:solidFill>
              </a:rPr>
              <a:t>w wypowiedziach przedszkolaków</a:t>
            </a:r>
            <a:endParaRPr lang="pl-PL" sz="2400" dirty="0">
              <a:solidFill>
                <a:prstClr val="black"/>
              </a:solidFill>
            </a:endParaRPr>
          </a:p>
        </p:txBody>
      </p:sp>
      <p:pic>
        <p:nvPicPr>
          <p:cNvPr id="9" name="Obraz 8" descr="C:\Users\Tomek\Desktop\zdkęcia\Camera\20150324_165018 - kop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5521"/>
            <a:ext cx="3312368" cy="241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C:\Users\Tomek\Desktop\zdkęcia\Camera\20150324_164839 - kop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005455" cy="267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Tomek\Desktop\zdkęcia\Camera\20150324_1649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18" y="1067145"/>
            <a:ext cx="3600400" cy="241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mek\Desktop\zdkęcia\Camera\20150324_165030 - kop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592288" cy="25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omek\Desktop\zdkęcia\Camera\20150324_165056 - kop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9"/>
            <a:ext cx="2866725" cy="26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8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113339"/>
              </p:ext>
            </p:extLst>
          </p:nvPr>
        </p:nvGraphicFramePr>
        <p:xfrm>
          <a:off x="179512" y="201642"/>
          <a:ext cx="8532947" cy="583264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532947"/>
              </a:tblGrid>
              <a:tr h="48300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eorgia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Dziecięce skojarzenia inspirowane </a:t>
                      </a:r>
                      <a:r>
                        <a:rPr lang="pl-PL" sz="1800" b="0" i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Krześlakami</a:t>
                      </a:r>
                      <a:r>
                        <a:rPr lang="pl-PL" sz="1800" b="0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800" b="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496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eorgia"/>
                          <a:ea typeface=""/>
                          <a:cs typeface=""/>
                        </a:defRPr>
                      </a:lvl9pPr>
                    </a:lstStyle>
                    <a:p>
                      <a:pPr lvl="0"/>
                      <a:endParaRPr kumimoji="0" lang="pl-PL" sz="1800" b="1" kern="1200" dirty="0" smtClean="0">
                        <a:solidFill>
                          <a:schemeClr val="dk1"/>
                        </a:solidFill>
                        <a:effectLst/>
                        <a:latin typeface="Georgia"/>
                        <a:ea typeface=""/>
                        <a:cs typeface=""/>
                      </a:endParaRPr>
                    </a:p>
                    <a:p>
                      <a:pPr lvl="0"/>
                      <a:r>
                        <a:rPr kumimoji="0" lang="pl-PL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chmurofala</a:t>
                      </a:r>
                      <a:r>
                        <a:rPr kumimoji="0"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 </a:t>
                      </a: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(chmura + fala), </a:t>
                      </a:r>
                      <a:r>
                        <a:rPr kumimoji="0" lang="pl-PL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serduszkotyl</a:t>
                      </a:r>
                      <a:r>
                        <a:rPr kumimoji="0"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 </a:t>
                      </a: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(serduszko + motyl), </a:t>
                      </a:r>
                      <a:r>
                        <a:rPr kumimoji="0" lang="pl-PL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krzesłokur</a:t>
                      </a:r>
                      <a:r>
                        <a:rPr kumimoji="0"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 </a:t>
                      </a: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(krzesło + kurczak), </a:t>
                      </a:r>
                      <a:r>
                        <a:rPr kumimoji="0" lang="pl-PL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batmanon</a:t>
                      </a:r>
                      <a:r>
                        <a:rPr kumimoji="0"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 </a:t>
                      </a: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(</a:t>
                      </a:r>
                      <a:r>
                        <a:rPr kumimoji="0" lang="pl-PL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batman</a:t>
                      </a: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 + telefon), </a:t>
                      </a:r>
                      <a:r>
                        <a:rPr kumimoji="0" lang="pl-PL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żyrafoczłowiek</a:t>
                      </a:r>
                      <a:r>
                        <a:rPr kumimoji="0"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 </a:t>
                      </a: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(żyrafa + człowiek), </a:t>
                      </a:r>
                      <a:r>
                        <a:rPr kumimoji="0" lang="pl-PL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lodówkodom</a:t>
                      </a:r>
                      <a:r>
                        <a:rPr kumimoji="0"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 </a:t>
                      </a:r>
                      <a:r>
                        <a:rPr kumimoji="0"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(lodówka + dom), </a:t>
                      </a:r>
                      <a:r>
                        <a:rPr kumimoji="0"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Georgia"/>
                          <a:ea typeface=""/>
                          <a:cs typeface=""/>
                        </a:rPr>
                        <a:t>niby ptaszek, niby szafa. </a:t>
                      </a:r>
                      <a:endParaRPr lang="pl-PL" sz="1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Obraz 5" descr="C:\Users\Tomek\Desktop\zdkęcia\Camera\20150324_165145 - kop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3849370" cy="247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Tomek\Desktop\zdkęcia\Camera\20150324_165318 - kop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0" y="2060848"/>
            <a:ext cx="3822237" cy="247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Tomek\Desktop\zdkęcia\Camera\20150324_165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56" y="4437112"/>
            <a:ext cx="3213648" cy="22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309073"/>
            <a:ext cx="871296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„</a:t>
            </a:r>
            <a:r>
              <a:rPr lang="pl-PL" sz="2000" b="1" dirty="0">
                <a:solidFill>
                  <a:schemeClr val="bg1"/>
                </a:solidFill>
              </a:rPr>
              <a:t>Dialogowa wyobraźnia” wyzwoliła efekt synergii, </a:t>
            </a:r>
            <a:r>
              <a:rPr lang="pl-PL" sz="2000" b="1" dirty="0" smtClean="0">
                <a:solidFill>
                  <a:schemeClr val="bg1"/>
                </a:solidFill>
              </a:rPr>
              <a:t>(J. Bruner, 2006)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„</a:t>
            </a:r>
            <a:r>
              <a:rPr lang="pl-PL" sz="2000" dirty="0">
                <a:solidFill>
                  <a:schemeClr val="bg1"/>
                </a:solidFill>
              </a:rPr>
              <a:t>Moje miski będą w wesołej historii”, „Ja zrobię straszną, z robotami </a:t>
            </a:r>
            <a:r>
              <a:rPr lang="pl-PL" sz="2000" dirty="0" err="1">
                <a:solidFill>
                  <a:schemeClr val="bg1"/>
                </a:solidFill>
              </a:rPr>
              <a:t>miskowymi</a:t>
            </a:r>
            <a:r>
              <a:rPr lang="pl-PL" sz="2000" dirty="0">
                <a:solidFill>
                  <a:schemeClr val="bg1"/>
                </a:solidFill>
              </a:rPr>
              <a:t>”, „W mojej miski będą bardzo, ale to bardzo ciężkie”, „A u mnie będą leciutkie, kolorowe i pachnące”, „Ja spróbuję narysować opowieść ważną, ze świata ludzi”, „Moja będzie dla dzieci”.</a:t>
            </a:r>
            <a:endParaRPr lang="pl-PL" sz="2000" dirty="0" smtClean="0">
              <a:solidFill>
                <a:schemeClr val="bg1"/>
              </a:solidFill>
              <a:ea typeface="ＭＳ Ｐゴシック" pitchFamily="1" charset="-128"/>
            </a:endParaRPr>
          </a:p>
          <a:p>
            <a:pPr algn="ctr"/>
            <a:endParaRPr lang="pl-PL" sz="3200" dirty="0">
              <a:solidFill>
                <a:schemeClr val="accent1">
                  <a:lumMod val="50000"/>
                </a:schemeClr>
              </a:solidFill>
              <a:ea typeface="ＭＳ Ｐゴシック" pitchFamily="1" charset="-128"/>
            </a:endParaRPr>
          </a:p>
          <a:p>
            <a:r>
              <a:rPr lang="pl-PL" sz="2000" b="1" dirty="0" smtClean="0">
                <a:solidFill>
                  <a:schemeClr val="bg1"/>
                </a:solidFill>
              </a:rPr>
              <a:t>Przekład </a:t>
            </a:r>
            <a:r>
              <a:rPr lang="pl-PL" sz="2000" b="1" dirty="0" err="1" smtClean="0">
                <a:solidFill>
                  <a:schemeClr val="bg1"/>
                </a:solidFill>
              </a:rPr>
              <a:t>intersemiotyczny</a:t>
            </a:r>
            <a:r>
              <a:rPr lang="pl-PL" sz="2000" b="1" dirty="0" smtClean="0">
                <a:solidFill>
                  <a:schemeClr val="bg1"/>
                </a:solidFill>
              </a:rPr>
              <a:t> wyzwolił rozbudowane </a:t>
            </a:r>
            <a:r>
              <a:rPr lang="pl-PL" sz="2000" b="1" dirty="0" err="1" smtClean="0">
                <a:solidFill>
                  <a:schemeClr val="bg1"/>
                </a:solidFill>
              </a:rPr>
              <a:t>autonarracje</a:t>
            </a:r>
            <a:r>
              <a:rPr lang="pl-PL" sz="2000" b="1" dirty="0" smtClean="0">
                <a:solidFill>
                  <a:schemeClr val="bg1"/>
                </a:solidFill>
              </a:rPr>
              <a:t>                    (D</a:t>
            </a:r>
            <a:r>
              <a:rPr lang="pl-PL" sz="2000" b="1" dirty="0">
                <a:solidFill>
                  <a:schemeClr val="bg1"/>
                </a:solidFill>
              </a:rPr>
              <a:t>. </a:t>
            </a:r>
            <a:r>
              <a:rPr lang="pl-PL" sz="2000" b="1" dirty="0" smtClean="0">
                <a:solidFill>
                  <a:schemeClr val="bg1"/>
                </a:solidFill>
              </a:rPr>
              <a:t>Klus-Stańska, 2002) 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„</a:t>
            </a:r>
            <a:r>
              <a:rPr lang="pl-PL" sz="2000" dirty="0">
                <a:solidFill>
                  <a:schemeClr val="bg1"/>
                </a:solidFill>
              </a:rPr>
              <a:t>Ja dużo wiem na temat kosmosu i w mojej opowieści miski to kosmici i ludzie w kombinezonach z </a:t>
            </a:r>
            <a:r>
              <a:rPr lang="pl-PL" sz="2000" dirty="0" err="1">
                <a:solidFill>
                  <a:schemeClr val="bg1"/>
                </a:solidFill>
              </a:rPr>
              <a:t>supermocą</a:t>
            </a:r>
            <a:r>
              <a:rPr lang="pl-PL" sz="2000" dirty="0">
                <a:solidFill>
                  <a:schemeClr val="bg1"/>
                </a:solidFill>
              </a:rPr>
              <a:t>, którzy mają moc słońca, ale boją się nieba, chmur i wiatru, bo są z Marsa. Kosmici odlecieli, dlatego że byli z Jowisza</a:t>
            </a:r>
            <a:r>
              <a:rPr lang="pl-PL" sz="2000" dirty="0" smtClean="0">
                <a:solidFill>
                  <a:schemeClr val="bg1"/>
                </a:solidFill>
              </a:rPr>
              <a:t>”; </a:t>
            </a:r>
          </a:p>
          <a:p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„Ja </a:t>
            </a:r>
            <a:r>
              <a:rPr lang="pl-PL" sz="2000" dirty="0">
                <a:solidFill>
                  <a:schemeClr val="bg1"/>
                </a:solidFill>
              </a:rPr>
              <a:t>widziałem taki wypadek i dlatego moje miski to ciężarówki i samochody, które się z nimi zderzyły. W samochodach są niewidzialni ludzie</a:t>
            </a:r>
            <a:r>
              <a:rPr lang="pl-PL" sz="2000" dirty="0" smtClean="0">
                <a:solidFill>
                  <a:schemeClr val="bg1"/>
                </a:solidFill>
              </a:rPr>
              <a:t>”; </a:t>
            </a:r>
          </a:p>
          <a:p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„</a:t>
            </a:r>
            <a:r>
              <a:rPr lang="pl-PL" sz="2000" dirty="0">
                <a:solidFill>
                  <a:schemeClr val="bg1"/>
                </a:solidFill>
              </a:rPr>
              <a:t>Ja bardzo lubię oglądać filmy o piratach, dlatego u mnie miski są pirackimi statkami z czarnymi flagami, które pływają po morzu, piraci walczą schowani pod łodzią</a:t>
            </a:r>
            <a:r>
              <a:rPr lang="pl-PL" sz="2000" dirty="0" smtClean="0">
                <a:solidFill>
                  <a:schemeClr val="bg1"/>
                </a:solidFill>
              </a:rPr>
              <a:t>”</a:t>
            </a:r>
            <a:endParaRPr lang="pl-PL" sz="3200" dirty="0">
              <a:solidFill>
                <a:schemeClr val="accent1">
                  <a:lumMod val="50000"/>
                </a:schemeClr>
              </a:solidFill>
              <a:ea typeface="ＭＳ Ｐゴシック" pitchFamily="1" charset="-128"/>
            </a:endParaRPr>
          </a:p>
          <a:p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3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11663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ea typeface="ＭＳ Ｐゴシック" pitchFamily="1" charset="-128"/>
              </a:rPr>
              <a:t>Metafory uczniowskie jako inspiracja do zmiany myślenia o nauczaniu</a:t>
            </a:r>
          </a:p>
        </p:txBody>
      </p:sp>
      <p:sp>
        <p:nvSpPr>
          <p:cNvPr id="5" name="Prostokąt 4"/>
          <p:cNvSpPr/>
          <p:nvPr/>
        </p:nvSpPr>
        <p:spPr>
          <a:xfrm>
            <a:off x="323528" y="76470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Badania potwierdziły, że ujęcie uczuć za pomocą metafor ułatwia uczniom wytłumaczenie sensu trudnych do zdefiniowania pojęć. </a:t>
            </a:r>
            <a:endParaRPr lang="pl-PL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 smtClean="0">
                <a:solidFill>
                  <a:schemeClr val="bg1"/>
                </a:solidFill>
              </a:rPr>
              <a:t>Dzięki </a:t>
            </a:r>
            <a:r>
              <a:rPr lang="pl-PL" dirty="0">
                <a:solidFill>
                  <a:schemeClr val="bg1"/>
                </a:solidFill>
              </a:rPr>
              <a:t>metaforze </a:t>
            </a:r>
            <a:r>
              <a:rPr lang="pl-PL" dirty="0" smtClean="0">
                <a:solidFill>
                  <a:schemeClr val="bg1"/>
                </a:solidFill>
              </a:rPr>
              <a:t>dzieci bardziej </a:t>
            </a:r>
            <a:r>
              <a:rPr lang="pl-PL" dirty="0">
                <a:solidFill>
                  <a:schemeClr val="bg1"/>
                </a:solidFill>
              </a:rPr>
              <a:t>rozumieją to, czego do końca zrozumieć nie mogą. </a:t>
            </a:r>
            <a:endParaRPr lang="pl-PL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 smtClean="0">
                <a:solidFill>
                  <a:schemeClr val="bg1"/>
                </a:solidFill>
              </a:rPr>
              <a:t>Stosowanie </a:t>
            </a:r>
            <a:r>
              <a:rPr lang="pl-PL" dirty="0">
                <a:solidFill>
                  <a:schemeClr val="bg1"/>
                </a:solidFill>
              </a:rPr>
              <a:t>metafor daje im możliwość oddania treści w sposób żywy, obrazowy, bogaty w szczegóły odpowiadające osobistym doświadczeniom, uświadamia zarazem, że język dokładny, jednoznaczny często nie jest wystarczający w opisie. </a:t>
            </a:r>
            <a:endParaRPr lang="pl-PL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 smtClean="0">
                <a:solidFill>
                  <a:schemeClr val="bg1"/>
                </a:solidFill>
              </a:rPr>
              <a:t>Metafora </a:t>
            </a:r>
            <a:r>
              <a:rPr lang="pl-PL" dirty="0">
                <a:solidFill>
                  <a:schemeClr val="bg1"/>
                </a:solidFill>
              </a:rPr>
              <a:t>staje się narzędziem myślowym do tworzenia nowej wiedzy oraz rozwijania zdolności poznawczych (</a:t>
            </a:r>
            <a:r>
              <a:rPr lang="pl-PL" i="1" dirty="0" err="1">
                <a:solidFill>
                  <a:schemeClr val="bg1"/>
                </a:solidFill>
              </a:rPr>
              <a:t>metaphors</a:t>
            </a:r>
            <a:r>
              <a:rPr lang="pl-PL" i="1" dirty="0">
                <a:solidFill>
                  <a:schemeClr val="bg1"/>
                </a:solidFill>
              </a:rPr>
              <a:t> as </a:t>
            </a:r>
            <a:r>
              <a:rPr lang="pl-PL" i="1" dirty="0" err="1">
                <a:solidFill>
                  <a:schemeClr val="bg1"/>
                </a:solidFill>
              </a:rPr>
              <a:t>tools</a:t>
            </a:r>
            <a:r>
              <a:rPr lang="pl-PL" i="1" dirty="0">
                <a:solidFill>
                  <a:schemeClr val="bg1"/>
                </a:solidFill>
              </a:rPr>
              <a:t> for </a:t>
            </a:r>
            <a:r>
              <a:rPr lang="pl-PL" i="1" dirty="0" err="1">
                <a:solidFill>
                  <a:schemeClr val="bg1"/>
                </a:solidFill>
              </a:rPr>
              <a:t>thought</a:t>
            </a:r>
            <a:r>
              <a:rPr lang="pl-PL" dirty="0">
                <a:solidFill>
                  <a:schemeClr val="bg1"/>
                </a:solidFill>
              </a:rPr>
              <a:t>). </a:t>
            </a:r>
            <a:endParaRPr lang="pl-PL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 smtClean="0">
                <a:solidFill>
                  <a:schemeClr val="bg1"/>
                </a:solidFill>
              </a:rPr>
              <a:t>Myślenie </a:t>
            </a:r>
            <a:r>
              <a:rPr lang="pl-PL" dirty="0">
                <a:solidFill>
                  <a:schemeClr val="bg1"/>
                </a:solidFill>
              </a:rPr>
              <a:t>metaforyczne nie tylko zmienia sposób postrzegania rzeczywistości, włącza też do poznania umysłowego emocje i wyobraźnię. </a:t>
            </a:r>
            <a:endParaRPr lang="pl-PL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l-PL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 smtClean="0">
                <a:solidFill>
                  <a:schemeClr val="bg1"/>
                </a:solidFill>
              </a:rPr>
              <a:t>Może </a:t>
            </a:r>
            <a:r>
              <a:rPr lang="pl-PL" dirty="0">
                <a:solidFill>
                  <a:schemeClr val="bg1"/>
                </a:solidFill>
              </a:rPr>
              <a:t>więc być czynnikiem motywującym (</a:t>
            </a:r>
            <a:r>
              <a:rPr lang="pl-PL" i="1" dirty="0" err="1">
                <a:solidFill>
                  <a:schemeClr val="bg1"/>
                </a:solidFill>
              </a:rPr>
              <a:t>metaphors</a:t>
            </a:r>
            <a:r>
              <a:rPr lang="pl-PL" i="1" dirty="0">
                <a:solidFill>
                  <a:schemeClr val="bg1"/>
                </a:solidFill>
              </a:rPr>
              <a:t> as </a:t>
            </a:r>
            <a:r>
              <a:rPr lang="pl-PL" i="1" dirty="0" err="1">
                <a:solidFill>
                  <a:schemeClr val="bg1"/>
                </a:solidFill>
              </a:rPr>
              <a:t>motivators</a:t>
            </a:r>
            <a:r>
              <a:rPr lang="pl-PL" dirty="0">
                <a:solidFill>
                  <a:schemeClr val="bg1"/>
                </a:solidFill>
              </a:rPr>
              <a:t>), wspomagającym uczenie się, i owocować pozytywnymi zmianami w sferze emocjonalnej, szerzej – w całym aparacie poznawczym; może formować nastawienia i zachowania korzystne z punktu widzenia skuteczności dydaktycznej, korzystne dla wspomagania rozwoju </a:t>
            </a:r>
            <a:r>
              <a:rPr lang="pl-PL" dirty="0" smtClean="0">
                <a:solidFill>
                  <a:schemeClr val="bg1"/>
                </a:solidFill>
              </a:rPr>
              <a:t>dzieci.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35696" y="309073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accent1">
                    <a:lumMod val="50000"/>
                  </a:schemeClr>
                </a:solidFill>
                <a:ea typeface="ＭＳ Ｐゴシック" pitchFamily="1" charset="-128"/>
              </a:rPr>
              <a:t>Dziękuję za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1" charset="-128"/>
              </a:rPr>
              <a:t>uwagę</a:t>
            </a:r>
            <a:endParaRPr lang="pl-PL" sz="3200" dirty="0">
              <a:solidFill>
                <a:schemeClr val="accent1">
                  <a:lumMod val="50000"/>
                </a:schemeClr>
              </a:solidFill>
              <a:ea typeface="ＭＳ Ｐゴシック" pitchFamily="1" charset="-128"/>
            </a:endParaRPr>
          </a:p>
          <a:p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74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8784976" cy="1368152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>
                <a:solidFill>
                  <a:srgbClr val="0070C0"/>
                </a:solidFill>
                <a:effectLst/>
              </a:rPr>
              <a:t/>
            </a:r>
            <a:br>
              <a:rPr lang="pl-PL" sz="3600" dirty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>
                <a:solidFill>
                  <a:srgbClr val="0070C0"/>
                </a:solidFill>
                <a:effectLst/>
              </a:rPr>
              <a:t/>
            </a:r>
            <a:br>
              <a:rPr lang="pl-PL" sz="3600" dirty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>
                <a:solidFill>
                  <a:srgbClr val="0070C0"/>
                </a:solidFill>
                <a:effectLst/>
              </a:rPr>
              <a:t/>
            </a:r>
            <a:br>
              <a:rPr lang="pl-PL" sz="3600" dirty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> </a:t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>
                <a:solidFill>
                  <a:srgbClr val="0070C0"/>
                </a:solidFill>
                <a:effectLst/>
              </a:rPr>
              <a:t/>
            </a:r>
            <a:br>
              <a:rPr lang="pl-PL" sz="3600" dirty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r>
              <a:rPr lang="pl-PL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0070C0"/>
                </a:solidFill>
                <a:effectLst/>
              </a:rPr>
            </a:b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84976" cy="6624736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400" dirty="0">
                <a:solidFill>
                  <a:schemeClr val="bg1"/>
                </a:solidFill>
                <a:ea typeface="+mj-ea"/>
                <a:cs typeface="+mj-cs"/>
              </a:rPr>
              <a:t>P</a:t>
            </a:r>
            <a:r>
              <a:rPr lang="pl-PL" sz="2400" dirty="0" smtClean="0">
                <a:solidFill>
                  <a:schemeClr val="bg1"/>
                </a:solidFill>
                <a:ea typeface="+mj-ea"/>
                <a:cs typeface="+mj-cs"/>
              </a:rPr>
              <a:t>lan wystąpienia </a:t>
            </a:r>
          </a:p>
          <a:p>
            <a:pPr algn="l"/>
            <a:endParaRPr lang="pl-PL" sz="3200" dirty="0" smtClean="0">
              <a:solidFill>
                <a:schemeClr val="bg1"/>
              </a:solidFill>
              <a:ea typeface="+mj-ea"/>
              <a:cs typeface="+mj-cs"/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</a:rPr>
              <a:t>Źródła i inspiracje teoretyczne kognitywnej teorii metafory</a:t>
            </a:r>
            <a:endParaRPr lang="pl-PL" sz="2400" dirty="0">
              <a:solidFill>
                <a:schemeClr val="bg1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</a:rPr>
              <a:t>Poszukiwanie miejsca dla metafory w rozwoju poznawczym dzieci w wieku przedszkolnym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</a:rPr>
              <a:t>Rozpoznawanie przejawów dziecięcych predyspozycji metaforyzacyjnych 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</a:rPr>
              <a:t>Strategie pobudzające skojarzenia metaforyczne dzieci                     w wieku przedszkolnym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</a:rPr>
              <a:t>Nieoczywiste wymiary rzeczywistości w wypowiedziach przedszkolaków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</a:rPr>
              <a:t>Wnioski z badań</a:t>
            </a:r>
          </a:p>
          <a:p>
            <a:endParaRPr lang="pl-PL" sz="3200" dirty="0"/>
          </a:p>
          <a:p>
            <a:pPr algn="l"/>
            <a:endParaRPr lang="pl-PL" sz="3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pl-PL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pl-PL" sz="20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pl-PL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pl-PL" sz="2000" b="1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pl-PL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pl-PL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pl-PL" sz="3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endParaRPr lang="pl-PL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5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ole tekstowe 47"/>
          <p:cNvSpPr txBox="1"/>
          <p:nvPr/>
        </p:nvSpPr>
        <p:spPr>
          <a:xfrm>
            <a:off x="683568" y="260648"/>
            <a:ext cx="82089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KOGNITYWNA  TEORIA METAFORY</a:t>
            </a:r>
          </a:p>
          <a:p>
            <a:pPr algn="ctr"/>
            <a:endParaRPr lang="pl-PL" sz="2000" b="1" dirty="0">
              <a:solidFill>
                <a:srgbClr val="002060"/>
              </a:solidFill>
            </a:endParaRPr>
          </a:p>
          <a:p>
            <a:r>
              <a:rPr lang="pl-PL" sz="2000" b="1" dirty="0" smtClean="0">
                <a:solidFill>
                  <a:srgbClr val="002060"/>
                </a:solidFill>
              </a:rPr>
              <a:t>METAFORY ORIENTACYJNE</a:t>
            </a:r>
          </a:p>
          <a:p>
            <a:endParaRPr lang="pl-PL" sz="2000" b="1" dirty="0">
              <a:solidFill>
                <a:srgbClr val="002060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kierunek </a:t>
            </a:r>
            <a:r>
              <a:rPr lang="pl-PL" sz="2000" dirty="0">
                <a:solidFill>
                  <a:schemeClr val="bg1"/>
                </a:solidFill>
              </a:rPr>
              <a:t>W GÓRĘ: </a:t>
            </a:r>
            <a:r>
              <a:rPr lang="pl-PL" sz="2000" i="1" dirty="0">
                <a:solidFill>
                  <a:schemeClr val="bg1"/>
                </a:solidFill>
              </a:rPr>
              <a:t>czuć się uskrzydlonym, doznać uniesienia, głowa, uszy do góry, być w szczytowej formie</a:t>
            </a:r>
            <a:r>
              <a:rPr lang="pl-PL" sz="2000" dirty="0">
                <a:solidFill>
                  <a:schemeClr val="bg1"/>
                </a:solidFill>
              </a:rPr>
              <a:t>; </a:t>
            </a: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k</a:t>
            </a:r>
            <a:r>
              <a:rPr lang="pl-PL" sz="2000" dirty="0" smtClean="0">
                <a:solidFill>
                  <a:schemeClr val="bg1"/>
                </a:solidFill>
              </a:rPr>
              <a:t>ierunek W </a:t>
            </a:r>
            <a:r>
              <a:rPr lang="pl-PL" sz="2000" dirty="0">
                <a:solidFill>
                  <a:schemeClr val="bg1"/>
                </a:solidFill>
              </a:rPr>
              <a:t>DÓŁ: </a:t>
            </a:r>
            <a:r>
              <a:rPr lang="pl-PL" sz="2000" i="1" dirty="0">
                <a:solidFill>
                  <a:schemeClr val="bg1"/>
                </a:solidFill>
              </a:rPr>
              <a:t>czuć się przybitym, zdołowanym, przywalonym </a:t>
            </a:r>
            <a:r>
              <a:rPr lang="pl-PL" sz="2000" i="1" dirty="0" smtClean="0">
                <a:solidFill>
                  <a:schemeClr val="bg1"/>
                </a:solidFill>
              </a:rPr>
              <a:t>obowiązkami</a:t>
            </a:r>
          </a:p>
          <a:p>
            <a:endParaRPr lang="pl-PL" sz="2000" b="1" i="1" dirty="0">
              <a:solidFill>
                <a:schemeClr val="bg1"/>
              </a:solidFill>
            </a:endParaRPr>
          </a:p>
          <a:p>
            <a:r>
              <a:rPr lang="pl-PL" sz="2000" b="1" dirty="0" smtClean="0">
                <a:solidFill>
                  <a:schemeClr val="bg1"/>
                </a:solidFill>
              </a:rPr>
              <a:t>METAFORY  ONTOLOGICZNE</a:t>
            </a:r>
          </a:p>
          <a:p>
            <a:endParaRPr lang="pl-PL" sz="2000" b="1" dirty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UMYSŁ </a:t>
            </a:r>
            <a:r>
              <a:rPr lang="pl-PL" sz="2000" dirty="0">
                <a:solidFill>
                  <a:schemeClr val="bg1"/>
                </a:solidFill>
              </a:rPr>
              <a:t>to MASZYNA (umysł może </a:t>
            </a:r>
            <a:r>
              <a:rPr lang="pl-PL" sz="2000" i="1" dirty="0">
                <a:solidFill>
                  <a:schemeClr val="bg1"/>
                </a:solidFill>
              </a:rPr>
              <a:t>funkcjonować </a:t>
            </a:r>
            <a:r>
              <a:rPr lang="pl-PL" sz="2000" dirty="0">
                <a:solidFill>
                  <a:schemeClr val="bg1"/>
                </a:solidFill>
              </a:rPr>
              <a:t>lub </a:t>
            </a:r>
            <a:r>
              <a:rPr lang="pl-PL" sz="2000" i="1" dirty="0">
                <a:solidFill>
                  <a:schemeClr val="bg1"/>
                </a:solidFill>
              </a:rPr>
              <a:t>nie funkcjonuje</a:t>
            </a:r>
            <a:r>
              <a:rPr lang="pl-PL" sz="2000" dirty="0">
                <a:solidFill>
                  <a:schemeClr val="bg1"/>
                </a:solidFill>
              </a:rPr>
              <a:t>, może </a:t>
            </a:r>
            <a:r>
              <a:rPr lang="pl-PL" sz="2000" i="1" dirty="0">
                <a:solidFill>
                  <a:schemeClr val="bg1"/>
                </a:solidFill>
              </a:rPr>
              <a:t>brakować nam pary </a:t>
            </a:r>
            <a:r>
              <a:rPr lang="pl-PL" sz="2000" dirty="0">
                <a:solidFill>
                  <a:schemeClr val="bg1"/>
                </a:solidFill>
              </a:rPr>
              <a:t>rozwiązanie problemu możemy</a:t>
            </a:r>
            <a:r>
              <a:rPr lang="pl-PL" sz="2000" i="1" dirty="0">
                <a:solidFill>
                  <a:schemeClr val="bg1"/>
                </a:solidFill>
              </a:rPr>
              <a:t> szlifować</a:t>
            </a:r>
            <a:r>
              <a:rPr lang="pl-PL" sz="2000" dirty="0">
                <a:solidFill>
                  <a:schemeClr val="bg1"/>
                </a:solidFill>
              </a:rPr>
              <a:t>) oraz UMYSŁ to PRZEDMIOT ŁAMLIWY (mieć </a:t>
            </a:r>
            <a:r>
              <a:rPr lang="pl-PL" sz="2000" i="1" dirty="0">
                <a:solidFill>
                  <a:schemeClr val="bg1"/>
                </a:solidFill>
              </a:rPr>
              <a:t>kruchą psychikę, załamać się, czuć się rozbitym)</a:t>
            </a: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METAFORY STRUKTURALNE</a:t>
            </a:r>
            <a:endParaRPr lang="pl-PL" sz="2000" b="1" dirty="0">
              <a:solidFill>
                <a:schemeClr val="bg1"/>
              </a:solidFill>
            </a:endParaRPr>
          </a:p>
          <a:p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SZKOŁA TO WIĘZIENIE, WOJNA, WOLNY </a:t>
            </a:r>
            <a:r>
              <a:rPr lang="pl-PL" sz="2000" dirty="0" smtClean="0">
                <a:solidFill>
                  <a:schemeClr val="bg1"/>
                </a:solidFill>
              </a:rPr>
              <a:t>RYNEK</a:t>
            </a:r>
            <a:endParaRPr lang="pl-PL" sz="2000" b="1" dirty="0" smtClean="0">
              <a:solidFill>
                <a:srgbClr val="002060"/>
              </a:solidFill>
            </a:endParaRPr>
          </a:p>
          <a:p>
            <a:endParaRPr lang="pl-PL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1520" y="116632"/>
            <a:ext cx="87849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Rozpoznawanie przejawów dziecięcych predyspozycji metaforyzacyjnych </a:t>
            </a:r>
          </a:p>
          <a:p>
            <a:endParaRPr lang="pl-PL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</a:rPr>
              <a:t>Jakie umiejętności </a:t>
            </a:r>
            <a:r>
              <a:rPr lang="pl-PL" sz="2400" dirty="0">
                <a:solidFill>
                  <a:schemeClr val="bg1"/>
                </a:solidFill>
              </a:rPr>
              <a:t>w zakresie metaforyzowania (konstruowania znaczeń metaforycznych, odnajdywania podobieństw </a:t>
            </a:r>
            <a:r>
              <a:rPr lang="pl-PL" sz="2400" dirty="0" smtClean="0">
                <a:solidFill>
                  <a:schemeClr val="bg1"/>
                </a:solidFill>
              </a:rPr>
              <a:t>i </a:t>
            </a:r>
            <a:r>
              <a:rPr lang="pl-PL" sz="2400" dirty="0">
                <a:solidFill>
                  <a:schemeClr val="bg1"/>
                </a:solidFill>
              </a:rPr>
              <a:t>dostrzegania różnic między elementami wypowiedzi metaforycznej) </a:t>
            </a:r>
            <a:r>
              <a:rPr lang="pl-PL" sz="2400" dirty="0" smtClean="0">
                <a:solidFill>
                  <a:schemeClr val="bg1"/>
                </a:solidFill>
              </a:rPr>
              <a:t>ujawniają się u dzieci w wieku przedszkolnym? </a:t>
            </a:r>
          </a:p>
          <a:p>
            <a:pPr marL="457200" indent="-457200">
              <a:buFont typeface="+mj-lt"/>
              <a:buAutoNum type="arabicPeriod"/>
            </a:pPr>
            <a:endParaRPr lang="pl-PL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</a:rPr>
              <a:t>Jakie </a:t>
            </a:r>
            <a:r>
              <a:rPr lang="pl-PL" sz="2400" dirty="0">
                <a:solidFill>
                  <a:schemeClr val="bg1"/>
                </a:solidFill>
              </a:rPr>
              <a:t>elementy stają się tworzywem skojarzeń metaforycznych: dosłowne – konkretne, bezpośrednie, czy też pośrednie – konotujące i figuratywne?</a:t>
            </a:r>
          </a:p>
          <a:p>
            <a:pPr marL="457200" indent="-457200">
              <a:buFont typeface="+mj-lt"/>
              <a:buAutoNum type="arabicPeriod"/>
            </a:pPr>
            <a:endParaRPr lang="pl-PL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400" dirty="0" smtClean="0">
                <a:solidFill>
                  <a:schemeClr val="bg1"/>
                </a:solidFill>
              </a:rPr>
              <a:t>Czy i w jaki sposób </a:t>
            </a:r>
            <a:r>
              <a:rPr lang="pl-PL" sz="2400" dirty="0">
                <a:solidFill>
                  <a:schemeClr val="bg1"/>
                </a:solidFill>
              </a:rPr>
              <a:t>możliwe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>
                <a:solidFill>
                  <a:schemeClr val="bg1"/>
                </a:solidFill>
              </a:rPr>
              <a:t>jest </a:t>
            </a:r>
            <a:r>
              <a:rPr lang="pl-PL" sz="2400" dirty="0" smtClean="0">
                <a:solidFill>
                  <a:schemeClr val="bg1"/>
                </a:solidFill>
              </a:rPr>
              <a:t>rozwijanie </a:t>
            </a:r>
            <a:r>
              <a:rPr lang="pl-PL" sz="2400" dirty="0">
                <a:solidFill>
                  <a:schemeClr val="bg1"/>
                </a:solidFill>
              </a:rPr>
              <a:t>wrodzonych predyspozycji </a:t>
            </a:r>
            <a:r>
              <a:rPr lang="pl-PL" sz="2400" dirty="0" smtClean="0">
                <a:solidFill>
                  <a:schemeClr val="bg1"/>
                </a:solidFill>
              </a:rPr>
              <a:t>metaforyzacyjnych?</a:t>
            </a:r>
          </a:p>
          <a:p>
            <a:endParaRPr lang="pl-PL" sz="3200" dirty="0">
              <a:solidFill>
                <a:srgbClr val="0F6FC6">
                  <a:lumMod val="50000"/>
                </a:srgbClr>
              </a:solidFill>
            </a:endParaRPr>
          </a:p>
          <a:p>
            <a:endParaRPr lang="pl-PL" sz="3200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4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2499754"/>
            <a:ext cx="2088232" cy="646331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satMod val="103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Dwoistość świata przedstawionego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123728" y="1052736"/>
            <a:ext cx="2088232" cy="1015663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satMod val="103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I. Chmielewska, </a:t>
            </a:r>
            <a:r>
              <a:rPr lang="pl-PL" sz="2000" i="1" dirty="0" smtClean="0">
                <a:solidFill>
                  <a:schemeClr val="bg1"/>
                </a:solidFill>
              </a:rPr>
              <a:t>Cztery zwykle miski</a:t>
            </a:r>
            <a:endParaRPr lang="pl-PL" sz="2000" i="1" dirty="0">
              <a:solidFill>
                <a:schemeClr val="bg1"/>
              </a:solidFill>
            </a:endParaRPr>
          </a:p>
        </p:txBody>
      </p:sp>
      <p:sp>
        <p:nvSpPr>
          <p:cNvPr id="9" name="Wygięta strzałka 8"/>
          <p:cNvSpPr/>
          <p:nvPr/>
        </p:nvSpPr>
        <p:spPr>
          <a:xfrm rot="16200000">
            <a:off x="785227" y="1149099"/>
            <a:ext cx="1008112" cy="1499459"/>
          </a:xfrm>
          <a:prstGeom prst="bentArrow">
            <a:avLst>
              <a:gd name="adj1" fmla="val 25000"/>
              <a:gd name="adj2" fmla="val 22841"/>
              <a:gd name="adj3" fmla="val 31479"/>
              <a:gd name="adj4" fmla="val 55627"/>
            </a:avLst>
          </a:prstGeom>
          <a:noFill/>
          <a:ln w="12700"/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Wygięta strzałka 9"/>
          <p:cNvSpPr/>
          <p:nvPr/>
        </p:nvSpPr>
        <p:spPr>
          <a:xfrm rot="5400000">
            <a:off x="5680077" y="1495066"/>
            <a:ext cx="1008112" cy="1970112"/>
          </a:xfrm>
          <a:prstGeom prst="bentArrow">
            <a:avLst>
              <a:gd name="adj1" fmla="val 25000"/>
              <a:gd name="adj2" fmla="val 43507"/>
              <a:gd name="adj3" fmla="val 29319"/>
              <a:gd name="adj4" fmla="val 7068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5469141" y="3011476"/>
            <a:ext cx="3113095" cy="2682298"/>
            <a:chOff x="5292080" y="2402886"/>
            <a:chExt cx="3113095" cy="2682298"/>
          </a:xfrm>
        </p:grpSpPr>
        <p:sp>
          <p:nvSpPr>
            <p:cNvPr id="11" name="Elipsa 10"/>
            <p:cNvSpPr/>
            <p:nvPr/>
          </p:nvSpPr>
          <p:spPr>
            <a:xfrm>
              <a:off x="5652120" y="2402886"/>
              <a:ext cx="2088232" cy="1917649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5292080" y="2708920"/>
              <a:ext cx="3113095" cy="2376264"/>
              <a:chOff x="5292080" y="2708920"/>
              <a:chExt cx="3113095" cy="2376264"/>
            </a:xfrm>
          </p:grpSpPr>
          <p:sp>
            <p:nvSpPr>
              <p:cNvPr id="12" name="Elipsa 11"/>
              <p:cNvSpPr/>
              <p:nvPr/>
            </p:nvSpPr>
            <p:spPr>
              <a:xfrm>
                <a:off x="5292080" y="3689545"/>
                <a:ext cx="1429985" cy="1395639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Elipsa 12"/>
              <p:cNvSpPr/>
              <p:nvPr/>
            </p:nvSpPr>
            <p:spPr>
              <a:xfrm>
                <a:off x="6804248" y="3692146"/>
                <a:ext cx="1440160" cy="1393038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6042181" y="2708920"/>
                <a:ext cx="16981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dirty="0" smtClean="0">
                    <a:solidFill>
                      <a:schemeClr val="bg1"/>
                    </a:solidFill>
                  </a:rPr>
                  <a:t>Kontaminacja</a:t>
                </a:r>
                <a:endParaRPr lang="pl-PL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5292080" y="4233868"/>
                <a:ext cx="14299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dirty="0" smtClean="0">
                    <a:solidFill>
                      <a:schemeClr val="bg1"/>
                    </a:solidFill>
                  </a:rPr>
                  <a:t>Subiektywizm </a:t>
                </a:r>
                <a:endParaRPr lang="pl-PL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pole tekstowe 15"/>
              <p:cNvSpPr txBox="1"/>
              <p:nvPr/>
            </p:nvSpPr>
            <p:spPr>
              <a:xfrm>
                <a:off x="7014812" y="4155503"/>
                <a:ext cx="1390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>
                    <a:solidFill>
                      <a:schemeClr val="bg1"/>
                    </a:solidFill>
                  </a:rPr>
                  <a:t>Kreacyjność</a:t>
                </a:r>
                <a:endParaRPr lang="pl-PL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5" name="pole tekstowe 24"/>
          <p:cNvSpPr txBox="1"/>
          <p:nvPr/>
        </p:nvSpPr>
        <p:spPr>
          <a:xfrm>
            <a:off x="1511660" y="15319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757169" y="1052736"/>
            <a:ext cx="2434704" cy="923330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satMod val="103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J. Kulmowa, </a:t>
            </a:r>
            <a:r>
              <a:rPr lang="pl-PL" i="1" dirty="0" err="1" smtClean="0">
                <a:solidFill>
                  <a:schemeClr val="bg1"/>
                </a:solidFill>
              </a:rPr>
              <a:t>Krześlaki</a:t>
            </a:r>
            <a:r>
              <a:rPr lang="pl-PL" i="1" dirty="0" smtClean="0">
                <a:solidFill>
                  <a:schemeClr val="bg1"/>
                </a:solidFill>
              </a:rPr>
              <a:t> z rozwianą grzywą</a:t>
            </a:r>
          </a:p>
          <a:p>
            <a:pPr algn="ctr"/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0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</a:rPr>
              <a:t>Strategie pobudzające skojarzenia metaforyczne dzieci                     w wieku przedszkolnym</a:t>
            </a:r>
          </a:p>
        </p:txBody>
      </p:sp>
      <p:pic>
        <p:nvPicPr>
          <p:cNvPr id="2050" name="Picture 2" descr="C:\Users\Tomek\Desktop\obrazek_7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37" y="3317510"/>
            <a:ext cx="2160240" cy="218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mek\Desktop\image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0" y="3325966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28848" y="1052735"/>
            <a:ext cx="2088232" cy="1015663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satMod val="103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I. Chmielewska, </a:t>
            </a:r>
            <a:r>
              <a:rPr lang="pl-PL" sz="2000" i="1" dirty="0" smtClean="0">
                <a:solidFill>
                  <a:schemeClr val="bg1"/>
                </a:solidFill>
              </a:rPr>
              <a:t>Cztery zwykle miski</a:t>
            </a:r>
            <a:endParaRPr lang="pl-PL" sz="2000" i="1" dirty="0">
              <a:solidFill>
                <a:schemeClr val="bg1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511660" y="15319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0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</a:rPr>
              <a:t>Strategie pobudzające skojarzenia metaforyczne dzieci                     w wieku przedszkolnym</a:t>
            </a:r>
          </a:p>
        </p:txBody>
      </p:sp>
      <p:pic>
        <p:nvPicPr>
          <p:cNvPr id="2051" name="Picture 3" descr="C:\Users\Tomek\Desktop\image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40116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omek\Desktop\indeks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12" y="847947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mek\Desktop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07" y="1052735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omek\Desktop\indeks 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62" y="2939176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omek\Desktop\indeks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50" y="2785012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omek\Desktop\images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0" y="479715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ygięta strzałka 9"/>
          <p:cNvSpPr/>
          <p:nvPr/>
        </p:nvSpPr>
        <p:spPr>
          <a:xfrm rot="5400000">
            <a:off x="5680077" y="1495066"/>
            <a:ext cx="1008112" cy="1970112"/>
          </a:xfrm>
          <a:prstGeom prst="bentArrow">
            <a:avLst>
              <a:gd name="adj1" fmla="val 25000"/>
              <a:gd name="adj2" fmla="val 43507"/>
              <a:gd name="adj3" fmla="val 29319"/>
              <a:gd name="adj4" fmla="val 7068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5469141" y="3044649"/>
            <a:ext cx="2952328" cy="2682298"/>
            <a:chOff x="5292080" y="2402886"/>
            <a:chExt cx="2952328" cy="2682298"/>
          </a:xfrm>
        </p:grpSpPr>
        <p:sp>
          <p:nvSpPr>
            <p:cNvPr id="11" name="Elipsa 10"/>
            <p:cNvSpPr/>
            <p:nvPr/>
          </p:nvSpPr>
          <p:spPr>
            <a:xfrm>
              <a:off x="5652120" y="2402886"/>
              <a:ext cx="2088232" cy="1917649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5292080" y="2533380"/>
              <a:ext cx="2952328" cy="2551804"/>
              <a:chOff x="5292080" y="2533380"/>
              <a:chExt cx="2952328" cy="2551804"/>
            </a:xfrm>
          </p:grpSpPr>
          <p:sp>
            <p:nvSpPr>
              <p:cNvPr id="12" name="Elipsa 11"/>
              <p:cNvSpPr/>
              <p:nvPr/>
            </p:nvSpPr>
            <p:spPr>
              <a:xfrm>
                <a:off x="5292080" y="3689545"/>
                <a:ext cx="1429985" cy="1395639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Elipsa 12"/>
              <p:cNvSpPr/>
              <p:nvPr/>
            </p:nvSpPr>
            <p:spPr>
              <a:xfrm>
                <a:off x="6804248" y="3692146"/>
                <a:ext cx="1440160" cy="1393038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6007072" y="2533380"/>
                <a:ext cx="1639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dirty="0" smtClean="0">
                    <a:solidFill>
                      <a:schemeClr val="bg1"/>
                    </a:solidFill>
                  </a:rPr>
                  <a:t>Kontaminacja</a:t>
                </a:r>
              </a:p>
              <a:p>
                <a:endParaRPr lang="pl-PL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5400925" y="4096277"/>
                <a:ext cx="14299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dirty="0" smtClean="0">
                    <a:solidFill>
                      <a:schemeClr val="bg1"/>
                    </a:solidFill>
                  </a:rPr>
                  <a:t>Swoista </a:t>
                </a:r>
              </a:p>
              <a:p>
                <a:r>
                  <a:rPr lang="pl-PL" sz="1600" dirty="0" smtClean="0">
                    <a:solidFill>
                      <a:schemeClr val="bg1"/>
                    </a:solidFill>
                  </a:rPr>
                  <a:t>aktywność </a:t>
                </a:r>
                <a:endParaRPr lang="pl-PL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pole tekstowe 15"/>
              <p:cNvSpPr txBox="1"/>
              <p:nvPr/>
            </p:nvSpPr>
            <p:spPr>
              <a:xfrm>
                <a:off x="6830910" y="4302558"/>
                <a:ext cx="13903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>
                    <a:solidFill>
                      <a:schemeClr val="bg1"/>
                    </a:solidFill>
                  </a:rPr>
                  <a:t>Emocjonalność</a:t>
                </a:r>
                <a:endParaRPr lang="pl-PL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5" name="pole tekstowe 24"/>
          <p:cNvSpPr txBox="1"/>
          <p:nvPr/>
        </p:nvSpPr>
        <p:spPr>
          <a:xfrm>
            <a:off x="1511660" y="15319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757169" y="1052736"/>
            <a:ext cx="2434704" cy="923330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satMod val="103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J. Kulmowa, </a:t>
            </a:r>
            <a:r>
              <a:rPr lang="pl-PL" i="1" dirty="0" err="1" smtClean="0">
                <a:solidFill>
                  <a:schemeClr val="bg1"/>
                </a:solidFill>
              </a:rPr>
              <a:t>Krześlaki</a:t>
            </a:r>
            <a:r>
              <a:rPr lang="pl-PL" i="1" dirty="0" smtClean="0">
                <a:solidFill>
                  <a:schemeClr val="bg1"/>
                </a:solidFill>
              </a:rPr>
              <a:t> z rozwianą grzywą</a:t>
            </a:r>
          </a:p>
          <a:p>
            <a:pPr algn="ctr"/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0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400" dirty="0">
                <a:solidFill>
                  <a:schemeClr val="bg1"/>
                </a:solidFill>
              </a:rPr>
              <a:t>Strategie pobudzające skojarzenia metaforyczne dzieci                     w wieku przedszkolnym</a:t>
            </a:r>
          </a:p>
        </p:txBody>
      </p:sp>
      <p:pic>
        <p:nvPicPr>
          <p:cNvPr id="2050" name="Picture 2" descr="C:\Users\Tomek\Desktop\obrazek_7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02707"/>
            <a:ext cx="2160240" cy="218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omek\Desktop\indeks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73497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966748" y="3554801"/>
            <a:ext cx="2012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magiczne </a:t>
            </a:r>
            <a:r>
              <a:rPr lang="pl-PL" sz="1600" dirty="0" smtClean="0">
                <a:solidFill>
                  <a:schemeClr val="bg1"/>
                </a:solidFill>
              </a:rPr>
              <a:t>hybrydy: </a:t>
            </a:r>
          </a:p>
          <a:p>
            <a:r>
              <a:rPr lang="pl-PL" sz="1600" dirty="0" err="1" smtClean="0">
                <a:solidFill>
                  <a:schemeClr val="bg1"/>
                </a:solidFill>
              </a:rPr>
              <a:t>krześlaki</a:t>
            </a:r>
            <a:r>
              <a:rPr lang="pl-PL" sz="1600" dirty="0" smtClean="0">
                <a:solidFill>
                  <a:schemeClr val="bg1"/>
                </a:solidFill>
              </a:rPr>
              <a:t>, </a:t>
            </a:r>
            <a:r>
              <a:rPr lang="pl-PL" sz="1600" dirty="0" err="1" smtClean="0">
                <a:solidFill>
                  <a:schemeClr val="bg1"/>
                </a:solidFill>
              </a:rPr>
              <a:t>szafonia</a:t>
            </a:r>
            <a:r>
              <a:rPr lang="pl-PL" sz="16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pl-PL" sz="1600" dirty="0" err="1" smtClean="0">
                <a:solidFill>
                  <a:schemeClr val="bg1"/>
                </a:solidFill>
              </a:rPr>
              <a:t>wieszająk</a:t>
            </a:r>
            <a:r>
              <a:rPr lang="pl-PL" sz="1600" dirty="0" smtClean="0">
                <a:solidFill>
                  <a:schemeClr val="bg1"/>
                </a:solidFill>
              </a:rPr>
              <a:t>, </a:t>
            </a:r>
            <a:r>
              <a:rPr lang="pl-PL" sz="1600" dirty="0" err="1" smtClean="0">
                <a:solidFill>
                  <a:schemeClr val="bg1"/>
                </a:solidFill>
              </a:rPr>
              <a:t>lampucha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ole tekstowe 24"/>
          <p:cNvSpPr txBox="1"/>
          <p:nvPr/>
        </p:nvSpPr>
        <p:spPr>
          <a:xfrm>
            <a:off x="1511660" y="15319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0" y="0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	Nieoczywiste </a:t>
            </a:r>
            <a:r>
              <a:rPr lang="pl-PL" sz="2400" dirty="0">
                <a:solidFill>
                  <a:schemeClr val="bg1"/>
                </a:solidFill>
              </a:rPr>
              <a:t>wymiary rzeczywistości 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>
                <a:solidFill>
                  <a:schemeClr val="bg1"/>
                </a:solidFill>
              </a:rPr>
              <a:t>	</a:t>
            </a:r>
            <a:r>
              <a:rPr lang="pl-PL" sz="2400" dirty="0" smtClean="0">
                <a:solidFill>
                  <a:schemeClr val="bg1"/>
                </a:solidFill>
              </a:rPr>
              <a:t>w wypowiedziach przedszkolaków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Tomek\Desktop\pierwsze-dni-w-przedszkolu-009 - K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omek\Desktop\pierwsze-dni-w-przedszkolu-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3"/>
            <a:ext cx="2304256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omek\Desktop\pierwsze-dni-w-przedszkolu-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75" y="1556794"/>
            <a:ext cx="2341165" cy="216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omek\Desktop\pierwsze-dni-w-przedszkolu-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57" y="4326939"/>
            <a:ext cx="2214699" cy="21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omek\Desktop\pierwsze-dni-w-przedszkolu-0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93098"/>
            <a:ext cx="216024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226743" y="3487569"/>
            <a:ext cx="3024336" cy="707886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Źródła skojarzeń metaforycznych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36102" y="5018990"/>
            <a:ext cx="3024336" cy="400110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Świat baśniowy</a:t>
            </a:r>
            <a:endParaRPr lang="pl-PL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36102" y="1196752"/>
            <a:ext cx="3024336" cy="400110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Świat zwierząt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31971" y="1772816"/>
            <a:ext cx="3024336" cy="707886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Świat zjawisk atmosferycznych</a:t>
            </a:r>
            <a:endParaRPr lang="pl-PL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68509" y="2636912"/>
            <a:ext cx="3024336" cy="707886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Świat krain geograficznych</a:t>
            </a:r>
            <a:endParaRPr lang="pl-PL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49354" y="4437112"/>
            <a:ext cx="3024336" cy="400110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Świat przedmiotów</a:t>
            </a:r>
            <a:endParaRPr lang="pl-PL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62810" y="1070083"/>
            <a:ext cx="8640960" cy="5542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5" name="pole tekstowe 1024"/>
          <p:cNvSpPr txBox="1"/>
          <p:nvPr/>
        </p:nvSpPr>
        <p:spPr>
          <a:xfrm>
            <a:off x="1259632" y="0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„Dwoistość” świata przedstawionego</a:t>
            </a:r>
          </a:p>
          <a:p>
            <a:pPr algn="ctr"/>
            <a:endParaRPr lang="pl-PL" sz="1600" b="1" dirty="0" smtClean="0">
              <a:solidFill>
                <a:schemeClr val="bg1"/>
              </a:solidFill>
            </a:endParaRPr>
          </a:p>
          <a:p>
            <a:pPr algn="ctr"/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773667" y="3441402"/>
            <a:ext cx="3024336" cy="707886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Świat pojazdów pływających i jeżdżących</a:t>
            </a:r>
            <a:endParaRPr lang="pl-PL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731971" y="5627201"/>
            <a:ext cx="3089399" cy="400110"/>
          </a:xfrm>
          <a:prstGeom prst="rect">
            <a:avLst/>
          </a:prstGeom>
          <a:noFill/>
          <a:ln w="25400"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Świat filmowy</a:t>
            </a:r>
            <a:endParaRPr lang="pl-PL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zepły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rzepły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zepły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rzepły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2394</TotalTime>
  <Words>876</Words>
  <Application>Microsoft Office PowerPoint</Application>
  <PresentationFormat>Pokaz na ekranie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15</vt:i4>
      </vt:variant>
    </vt:vector>
  </HeadingPairs>
  <TitlesOfParts>
    <vt:vector size="27" baseType="lpstr">
      <vt:lpstr>ＭＳ Ｐゴシック</vt:lpstr>
      <vt:lpstr>Arial</vt:lpstr>
      <vt:lpstr>Calibri</vt:lpstr>
      <vt:lpstr>Constantia</vt:lpstr>
      <vt:lpstr>Georgia</vt:lpstr>
      <vt:lpstr>Times New Roman</vt:lpstr>
      <vt:lpstr>Wingdings 2</vt:lpstr>
      <vt:lpstr>Przepływ</vt:lpstr>
      <vt:lpstr>2_Przepływ</vt:lpstr>
      <vt:lpstr>3_Przepływ</vt:lpstr>
      <vt:lpstr>1_Przepływ</vt:lpstr>
      <vt:lpstr>4_Przepływ</vt:lpstr>
      <vt:lpstr>                 </vt:lpstr>
      <vt:lpstr>    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Tomek</dc:creator>
  <cp:lastModifiedBy>MWK</cp:lastModifiedBy>
  <cp:revision>144</cp:revision>
  <dcterms:created xsi:type="dcterms:W3CDTF">2013-10-06T17:17:01Z</dcterms:created>
  <dcterms:modified xsi:type="dcterms:W3CDTF">2020-05-10T19:40:23Z</dcterms:modified>
</cp:coreProperties>
</file>