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8" r:id="rId6"/>
    <p:sldId id="269" r:id="rId7"/>
    <p:sldId id="276" r:id="rId8"/>
    <p:sldId id="277" r:id="rId9"/>
    <p:sldId id="278" r:id="rId10"/>
    <p:sldId id="280" r:id="rId11"/>
    <p:sldId id="282" r:id="rId12"/>
    <p:sldId id="283" r:id="rId13"/>
    <p:sldId id="285" r:id="rId14"/>
    <p:sldId id="286" r:id="rId15"/>
    <p:sldId id="281" r:id="rId16"/>
    <p:sldId id="287" r:id="rId17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60"/>
  </p:normalViewPr>
  <p:slideViewPr>
    <p:cSldViewPr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EB18E63-9315-4B0F-9674-2FCACDD37CE1}" type="datetime1">
              <a:rPr lang="pl-PL" smtClean="0"/>
              <a:t>2020-04-26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3868EBB-4806-42DF-8841-0DDDBD4A386D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6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2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822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3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07529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UWAGA: Aby zmienić obrazy na tym slajdzie, zaznacz obraz i usuń go. Następnie kliknij ikonę Wstaw obraz w symbolu zastępczym, aby wstawić swój własny obraz.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76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8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6601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9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859256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10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41176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l-PL" noProof="0" smtClean="0"/>
              <a:t>11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3547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Tekst — symbol zastępczy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7" name="Dowolny kształt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9" name="Obraz — symbol zastępczy 18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7" name="Tekst — symbol zastępczy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ęć obraz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1" name="Obraz — symbol zastępczy 10" descr="Pusty symbol zastępczy pozwalający dodać obraz. Kliknij symbol zastępczy i wybierz obraz, który chcesz dodać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2" name="Dowolny kształt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3" name="Obraz — symbol zastępczy 12" descr="Pusty symbol zastępczy pozwalający dodać obraz. Kliknij symbol zastępczy i wybierz obraz, który chcesz dodać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14" name="Dowolny kształt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15" name="Obraz — symbol zastępczy 14" descr="Pusty symbol zastępczy pozwalający dodać obraz. Kliknij symbol zastępczy i wybierz obraz, który chcesz dodać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1" name="Obraz — symbol zastępczy 20" descr="Pusty symbol zastępczy pozwalający dodać obraz. Kliknij symbol zastępczy i wybierz obraz, który chcesz dodać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95A6D-B234-4ED5-8DBD-5FD4C1E01FBE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A8A30A-E67A-4364-9B58-685E6D3E7870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00555-343B-49C7-BA21-13D3AE2E05D8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03BCBF-5AA3-4918-8B75-4C96D0739A05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132F86-46A3-4650-900C-F8A3D722850F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6888BE-3A98-4D9E-85F0-472638AEA5D9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6BB3B-9908-4013-8E84-A0D7A78A8A92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71019-A2E4-4A3B-9AFD-4C223DBB2EB8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olny kształt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12" name="Obraz — symbol zastępczy 11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0CCD03-E16B-42BF-960A-88ED79A43D53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Kliknij, aby edytować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2F703C6-C41D-4B5E-8F4D-BE257CA43F28}" type="datetime1">
              <a:rPr lang="pl-PL" noProof="0" smtClean="0"/>
              <a:t>2020-04-26</a:t>
            </a:fld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pl-PL" sz="2800" b="1" dirty="0" smtClean="0">
                <a:solidFill>
                  <a:srgbClr val="0070C0"/>
                </a:solidFill>
              </a:rPr>
              <a:t>Projekt</a:t>
            </a:r>
            <a:r>
              <a:rPr lang="pl-PL" sz="2800" b="1" dirty="0">
                <a:solidFill>
                  <a:srgbClr val="0070C0"/>
                </a:solidFill>
              </a:rPr>
              <a:t>: </a:t>
            </a:r>
            <a:r>
              <a:rPr lang="pl-PL" sz="2800" b="1" i="1" dirty="0">
                <a:solidFill>
                  <a:srgbClr val="0070C0"/>
                </a:solidFill>
              </a:rPr>
              <a:t>Modelowe kształcenie przyszłych nauczycieli edukacji przedszkolnej i wczesnoszkolnej</a:t>
            </a:r>
            <a:r>
              <a:rPr lang="pl-PL" sz="2800" dirty="0">
                <a:solidFill>
                  <a:srgbClr val="0070C0"/>
                </a:solidFill>
              </a:rPr>
              <a:t/>
            </a:r>
            <a:br>
              <a:rPr lang="pl-PL" sz="2800" dirty="0">
                <a:solidFill>
                  <a:srgbClr val="0070C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 </a:t>
            </a:r>
            <a:r>
              <a:rPr lang="pl-PL" sz="2800" dirty="0">
                <a:solidFill>
                  <a:srgbClr val="0070C0"/>
                </a:solidFill>
              </a:rPr>
              <a:t/>
            </a:r>
            <a:br>
              <a:rPr lang="pl-PL" sz="2800" dirty="0">
                <a:solidFill>
                  <a:srgbClr val="0070C0"/>
                </a:solidFill>
              </a:rPr>
            </a:br>
            <a:r>
              <a:rPr lang="pl-PL" sz="2800" b="1" dirty="0">
                <a:solidFill>
                  <a:srgbClr val="0070C0"/>
                </a:solidFill>
              </a:rPr>
              <a:t>Semestr letni, rok akademicki </a:t>
            </a:r>
            <a:r>
              <a:rPr lang="pl-PL" sz="2800" b="1" dirty="0" smtClean="0">
                <a:solidFill>
                  <a:srgbClr val="0070C0"/>
                </a:solidFill>
              </a:rPr>
              <a:t>2019/2020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9290248" cy="1278632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pl-PL" dirty="0"/>
              <a:t>Przedmiot: </a:t>
            </a:r>
            <a:r>
              <a:rPr lang="pl-PL" dirty="0">
                <a:solidFill>
                  <a:srgbClr val="FF0000"/>
                </a:solidFill>
              </a:rPr>
              <a:t>Rozwijanie zasobów transferowalnych</a:t>
            </a:r>
          </a:p>
          <a:p>
            <a:pPr lvl="0"/>
            <a:r>
              <a:rPr lang="pl-PL" dirty="0"/>
              <a:t>Warsztaty rozwijające umiejętności komunikacyjne – </a:t>
            </a:r>
            <a:r>
              <a:rPr lang="pl-PL" dirty="0" smtClean="0"/>
              <a:t>Grupa </a:t>
            </a:r>
            <a:r>
              <a:rPr lang="pl-PL" dirty="0"/>
              <a:t>P-5</a:t>
            </a:r>
          </a:p>
          <a:p>
            <a:r>
              <a:rPr lang="pl-PL" dirty="0"/>
              <a:t>Prowadząca: dr hab. Joanna Sosnowska, prof. </a:t>
            </a:r>
            <a:r>
              <a:rPr lang="pl-PL" dirty="0" err="1"/>
              <a:t>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591344"/>
          </a:xfrm>
        </p:spPr>
        <p:txBody>
          <a:bodyPr rtlCol="0"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3. Racjonalizacja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567608" y="1484784"/>
            <a:ext cx="8100392" cy="3960440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pl-PL" b="1" dirty="0" smtClean="0"/>
              <a:t>„A więc, patrząc trzeźwo…!” Racjonalista ma gotowe, dobre objaśnienia i w ten sposób próbuje uniknąć odczuć </a:t>
            </a:r>
            <a:r>
              <a:rPr lang="pl-PL" b="1" dirty="0"/>
              <a:t>własnych i odczuć </a:t>
            </a:r>
            <a:r>
              <a:rPr lang="pl-PL" b="1" dirty="0" smtClean="0"/>
              <a:t>innych osób.</a:t>
            </a:r>
          </a:p>
          <a:p>
            <a:pPr algn="just"/>
            <a:r>
              <a:rPr lang="pl-PL" b="1" dirty="0" smtClean="0"/>
              <a:t>Sygnał ciała</a:t>
            </a:r>
            <a:r>
              <a:rPr lang="pl-PL" b="1" dirty="0"/>
              <a:t>: podczas rozmowy </a:t>
            </a:r>
            <a:r>
              <a:rPr lang="pl-PL" b="1" dirty="0" smtClean="0"/>
              <a:t>jest nieruchomy, spięty</a:t>
            </a:r>
          </a:p>
          <a:p>
            <a:pPr rtl="0"/>
            <a:r>
              <a:rPr lang="pl-PL" b="1" dirty="0" smtClean="0"/>
              <a:t>Słowa: utarte zwroty językowe, obce słowa, uogólnienia</a:t>
            </a:r>
          </a:p>
          <a:p>
            <a:pPr rtl="0"/>
            <a:r>
              <a:rPr lang="pl-PL" b="1" dirty="0" smtClean="0"/>
              <a:t>Uczucia: wyparte</a:t>
            </a:r>
          </a:p>
          <a:p>
            <a:pPr rtl="0"/>
            <a:r>
              <a:rPr lang="pl-PL" b="1" dirty="0" smtClean="0"/>
              <a:t>Karykatura: komputer, intelektualista</a:t>
            </a:r>
          </a:p>
          <a:p>
            <a:pPr rtl="0"/>
            <a:r>
              <a:rPr lang="pl-PL" b="1" dirty="0" smtClean="0"/>
              <a:t>Strona przyjemna: ogląd, wyrozumiałość</a:t>
            </a:r>
          </a:p>
          <a:p>
            <a:pPr rtl="0"/>
            <a:r>
              <a:rPr lang="pl-PL" b="1" dirty="0" smtClean="0"/>
              <a:t>Szansa rozwojowa: nauka postrzegania i wyrażania bodźców</a:t>
            </a:r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954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591344"/>
          </a:xfrm>
        </p:spPr>
        <p:txBody>
          <a:bodyPr rtlCol="0"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4. </a:t>
            </a:r>
            <a:r>
              <a:rPr lang="pl-PL" b="1" dirty="0">
                <a:solidFill>
                  <a:srgbClr val="0070C0"/>
                </a:solidFill>
              </a:rPr>
              <a:t>Odwrócenie uwagi 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567608" y="1484784"/>
            <a:ext cx="6912768" cy="3960440"/>
          </a:xfrm>
        </p:spPr>
        <p:txBody>
          <a:bodyPr rtlCol="0">
            <a:normAutofit fontScale="85000" lnSpcReduction="10000"/>
          </a:bodyPr>
          <a:lstStyle/>
          <a:p>
            <a:pPr algn="just"/>
            <a:r>
              <a:rPr lang="pl-PL" b="1" dirty="0" smtClean="0"/>
              <a:t>„Zresztą</a:t>
            </a:r>
            <a:r>
              <a:rPr lang="pl-PL" b="1" dirty="0"/>
              <a:t>, przyszło mi do głowy, że</a:t>
            </a:r>
            <a:r>
              <a:rPr lang="pl-PL" b="1" dirty="0" smtClean="0"/>
              <a:t>…” Odwracający </a:t>
            </a:r>
            <a:r>
              <a:rPr lang="pl-PL" b="1" dirty="0"/>
              <a:t>uwagę </a:t>
            </a:r>
            <a:r>
              <a:rPr lang="pl-PL" b="1" dirty="0" smtClean="0"/>
              <a:t>wychodzi z niebezpiecznej sytuacji przy pomocy żartu, albo nowego pomysłu i unika w ten sposób zakłopotania, wprowadza innych i siebie w dezorientację.</a:t>
            </a:r>
            <a:endParaRPr lang="pl-PL" b="1" dirty="0"/>
          </a:p>
          <a:p>
            <a:pPr algn="just"/>
            <a:r>
              <a:rPr lang="pl-PL" b="1" dirty="0" smtClean="0"/>
              <a:t>Sygnał </a:t>
            </a:r>
            <a:r>
              <a:rPr lang="pl-PL" b="1" dirty="0"/>
              <a:t>cielesny: </a:t>
            </a:r>
            <a:r>
              <a:rPr lang="pl-PL" b="1" dirty="0" smtClean="0"/>
              <a:t>podczas </a:t>
            </a:r>
            <a:r>
              <a:rPr lang="pl-PL" b="1" dirty="0"/>
              <a:t>rozmowy </a:t>
            </a:r>
            <a:r>
              <a:rPr lang="pl-PL" b="1" dirty="0" smtClean="0"/>
              <a:t>jest niezdarny, macha rękami</a:t>
            </a:r>
          </a:p>
          <a:p>
            <a:pPr rtl="0"/>
            <a:r>
              <a:rPr lang="pl-PL" b="1" dirty="0" smtClean="0"/>
              <a:t>Słowa: bez znaczenia, bez związku</a:t>
            </a:r>
          </a:p>
          <a:p>
            <a:pPr rtl="0"/>
            <a:r>
              <a:rPr lang="pl-PL" b="1" dirty="0" smtClean="0"/>
              <a:t>Uczucia: utracone, bez znaczenia</a:t>
            </a:r>
          </a:p>
          <a:p>
            <a:pPr rtl="0"/>
            <a:r>
              <a:rPr lang="pl-PL" b="1" dirty="0" smtClean="0"/>
              <a:t>Karykatura: osoba spontaniczna, bawiąca innych</a:t>
            </a:r>
          </a:p>
          <a:p>
            <a:pPr rtl="0"/>
            <a:r>
              <a:rPr lang="pl-PL" b="1" dirty="0" smtClean="0"/>
              <a:t>Strona przyjemna: ruchliwość, bogactwo pomysłów</a:t>
            </a:r>
          </a:p>
          <a:p>
            <a:pPr rtl="0"/>
            <a:r>
              <a:rPr lang="pl-PL" b="1" dirty="0" smtClean="0"/>
              <a:t>Szansa rozwojowa: spotkanie brać na poważnie, odczuwać i wspomagać zaufanie</a:t>
            </a:r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180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5. Komunikacja właściwa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/>
              <a:t>Czuję i </a:t>
            </a:r>
            <a:r>
              <a:rPr lang="pl-PL" i="1" dirty="0" smtClean="0"/>
              <a:t>chciałbym/chciałabym!</a:t>
            </a:r>
          </a:p>
          <a:p>
            <a:pPr algn="just"/>
            <a:r>
              <a:rPr lang="pl-PL" dirty="0" smtClean="0"/>
              <a:t>Przeżywający tak komunikację z innymi doświadcza, </a:t>
            </a:r>
            <a:r>
              <a:rPr lang="pl-PL" dirty="0"/>
              <a:t>że </a:t>
            </a:r>
            <a:r>
              <a:rPr lang="pl-PL" dirty="0" smtClean="0"/>
              <a:t>ma możliwości </a:t>
            </a:r>
            <a:r>
              <a:rPr lang="pl-PL" dirty="0"/>
              <a:t>wyboru, </a:t>
            </a:r>
            <a:r>
              <a:rPr lang="pl-PL" dirty="0" smtClean="0"/>
              <a:t>odbiera </a:t>
            </a:r>
            <a:r>
              <a:rPr lang="pl-PL" dirty="0"/>
              <a:t>siebie na </a:t>
            </a:r>
            <a:r>
              <a:rPr lang="pl-PL" dirty="0" smtClean="0"/>
              <a:t>swój, niepowtarzalny sposób – w podobieństwie do innych i inaczej niż inni. Wierzy, że wszyscy mogą dojrzewać i </a:t>
            </a:r>
            <a:r>
              <a:rPr lang="pl-PL" dirty="0"/>
              <a:t>dorastać. </a:t>
            </a:r>
            <a:r>
              <a:rPr lang="pl-PL" dirty="0" smtClean="0"/>
              <a:t>Nie obawia się pokazać/okazać własnych uczuć. Rozumie i szanuje uczucia innych.</a:t>
            </a:r>
          </a:p>
          <a:p>
            <a:r>
              <a:rPr lang="pl-PL" dirty="0" smtClean="0"/>
              <a:t>Wzajemne </a:t>
            </a:r>
            <a:r>
              <a:rPr lang="pl-PL" dirty="0"/>
              <a:t>relacje są wtedy otwarte, wolne, uczciwe</a:t>
            </a:r>
            <a:r>
              <a:rPr lang="pl-PL" dirty="0" smtClean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7734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Dialog – metodą komunikacji i wartością w wychowaniu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1447800"/>
            <a:ext cx="9144000" cy="3855720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Współczesny język pedagogiczny określa często </a:t>
            </a:r>
            <a:r>
              <a:rPr lang="pl-PL" dirty="0" smtClean="0"/>
              <a:t>relację</a:t>
            </a:r>
            <a:r>
              <a:rPr lang="pl-PL" dirty="0"/>
              <a:t>: </a:t>
            </a:r>
            <a:r>
              <a:rPr lang="pl-PL" dirty="0" smtClean="0"/>
              <a:t>wychowawca–wychowanek czy nauczyciel – uczeń, </a:t>
            </a:r>
            <a:r>
              <a:rPr lang="pl-PL" dirty="0"/>
              <a:t>jako «dialogiczną» – a nawet wręcz dochodzi on aż </a:t>
            </a:r>
            <a:r>
              <a:rPr lang="pl-PL" dirty="0" smtClean="0"/>
              <a:t>do sformułowania </a:t>
            </a:r>
            <a:r>
              <a:rPr lang="pl-PL" dirty="0"/>
              <a:t>oryginalnej koncepcji pedagogicznej określanej jako «</a:t>
            </a:r>
            <a:r>
              <a:rPr lang="pl-PL" dirty="0" smtClean="0">
                <a:solidFill>
                  <a:srgbClr val="0070C0"/>
                </a:solidFill>
              </a:rPr>
              <a:t>pedagogika dialogu</a:t>
            </a:r>
            <a:r>
              <a:rPr lang="pl-PL" dirty="0" smtClean="0"/>
              <a:t>”.</a:t>
            </a:r>
          </a:p>
          <a:p>
            <a:r>
              <a:rPr lang="pl-PL" dirty="0"/>
              <a:t>W wychowaniu, które jest procesem związanym nie tylko ze </a:t>
            </a:r>
            <a:r>
              <a:rPr lang="pl-PL" dirty="0" smtClean="0"/>
              <a:t>wzrostem i </a:t>
            </a:r>
            <a:r>
              <a:rPr lang="pl-PL" dirty="0"/>
              <a:t>rozwojem, ale także procesem komunikowania i międzyludzkich relacji</a:t>
            </a:r>
            <a:r>
              <a:rPr lang="pl-PL" dirty="0" smtClean="0"/>
              <a:t>, dialog </a:t>
            </a:r>
            <a:r>
              <a:rPr lang="pl-PL" dirty="0"/>
              <a:t>staje się bardzo ważny</a:t>
            </a:r>
            <a:r>
              <a:rPr lang="pl-PL" dirty="0" smtClean="0"/>
              <a:t>.</a:t>
            </a:r>
          </a:p>
          <a:p>
            <a:r>
              <a:rPr lang="pl-PL" dirty="0" smtClean="0"/>
              <a:t>Jednocześnie </a:t>
            </a:r>
            <a:r>
              <a:rPr lang="pl-PL" dirty="0"/>
              <a:t>dialog, podobnie jak wychowanie</a:t>
            </a:r>
            <a:r>
              <a:rPr lang="pl-PL" dirty="0" smtClean="0"/>
              <a:t>, jest </a:t>
            </a:r>
            <a:r>
              <a:rPr lang="pl-PL" dirty="0"/>
              <a:t>szczególną umiejętnością, wielką sztuką, a także ważnym </a:t>
            </a:r>
            <a:r>
              <a:rPr lang="pl-PL" dirty="0" smtClean="0"/>
              <a:t>czynnikiem wychowania</a:t>
            </a:r>
            <a:r>
              <a:rPr lang="pl-PL" dirty="0"/>
              <a:t>. W dialogu istnieje i powstaje prawdziwa szansa na </a:t>
            </a:r>
            <a:r>
              <a:rPr lang="pl-PL" dirty="0" smtClean="0"/>
              <a:t>wzajemne odkrywanie </a:t>
            </a:r>
            <a:r>
              <a:rPr lang="pl-PL" dirty="0"/>
              <a:t>siebie i otaczającej nas rzeczywistości</a:t>
            </a:r>
            <a:r>
              <a:rPr lang="pl-PL" dirty="0" smtClean="0"/>
              <a:t>. </a:t>
            </a:r>
            <a:endParaRPr lang="pl-PL" dirty="0"/>
          </a:p>
          <a:p>
            <a:r>
              <a:rPr lang="pl-PL" dirty="0"/>
              <a:t>Relacja: </a:t>
            </a:r>
            <a:r>
              <a:rPr lang="pl-PL" dirty="0" smtClean="0"/>
              <a:t>nauczyciel – uczeń/wychowawca–wychowanek </a:t>
            </a:r>
            <a:r>
              <a:rPr lang="pl-PL" dirty="0"/>
              <a:t>z pozoru może być określana </a:t>
            </a:r>
            <a:r>
              <a:rPr lang="pl-PL" dirty="0" smtClean="0"/>
              <a:t>jako jednostronna</a:t>
            </a:r>
            <a:r>
              <a:rPr lang="pl-PL" dirty="0"/>
              <a:t>, ale jeżeli ma się na uwadze strukturę procesu wychowania dialogowego</a:t>
            </a:r>
            <a:r>
              <a:rPr lang="pl-PL" dirty="0" smtClean="0"/>
              <a:t>, można </a:t>
            </a:r>
            <a:r>
              <a:rPr lang="pl-PL" dirty="0"/>
              <a:t>stwierdzić, że ta relacja przebiega właśnie i zawsze w </a:t>
            </a:r>
            <a:r>
              <a:rPr lang="pl-PL" dirty="0" smtClean="0"/>
              <a:t>formie dialogowej</a:t>
            </a:r>
          </a:p>
          <a:p>
            <a:r>
              <a:rPr lang="pl-PL" dirty="0" smtClean="0"/>
              <a:t>Tę ciekawa koncepcję komunikacji będziemy rozwijać podczas dalszych zajęć.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12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1311424"/>
          </a:xfrm>
        </p:spPr>
        <p:txBody>
          <a:bodyPr rtlCol="0"/>
          <a:lstStyle/>
          <a:p>
            <a:r>
              <a:rPr lang="pl-PL" b="1" dirty="0" smtClean="0"/>
              <a:t>Zajęcia </a:t>
            </a:r>
            <a:r>
              <a:rPr lang="pl-PL" b="1" dirty="0"/>
              <a:t>w dniu </a:t>
            </a:r>
            <a:r>
              <a:rPr lang="pl-PL" b="1" dirty="0" smtClean="0"/>
              <a:t>27</a:t>
            </a:r>
            <a:r>
              <a:rPr lang="pl-PL" b="1" dirty="0" smtClean="0"/>
              <a:t>.04.2020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352800" y="2060848"/>
            <a:ext cx="6055568" cy="129195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b="1" dirty="0" smtClean="0">
                <a:solidFill>
                  <a:srgbClr val="0070C0"/>
                </a:solidFill>
              </a:rPr>
              <a:t>Komunikacja interpersonalna – cz. 2.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pl-PL" dirty="0" smtClean="0"/>
              <a:t>Rozwijanie wartości własnej</a:t>
            </a:r>
          </a:p>
          <a:p>
            <a:pPr marL="342900" indent="-342900" rtl="0">
              <a:buFont typeface="Wingdings" panose="05000000000000000000" pitchFamily="2" charset="2"/>
              <a:buChar char="q"/>
            </a:pPr>
            <a:r>
              <a:rPr lang="pl-PL" dirty="0" smtClean="0"/>
              <a:t>Kontakt (-y) i komunikacja z innym (-i)</a:t>
            </a:r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>
                <a:solidFill>
                  <a:srgbClr val="0070C0"/>
                </a:solidFill>
              </a:rPr>
              <a:t>Udane kontakty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rtl="0"/>
            <a:r>
              <a:rPr lang="pl-PL" dirty="0" smtClean="0"/>
              <a:t>Są </a:t>
            </a:r>
            <a:r>
              <a:rPr lang="pl-PL" i="1" dirty="0" smtClean="0"/>
              <a:t>pożywką</a:t>
            </a:r>
            <a:r>
              <a:rPr lang="pl-PL" dirty="0" smtClean="0"/>
              <a:t> dla rozwoju tożsamości osoby ceniącej siebie i innych. Własną tożsamość rozwijamy we współdziałaniu </a:t>
            </a:r>
            <a:r>
              <a:rPr lang="pl-PL" dirty="0" err="1" smtClean="0"/>
              <a:t>samopostrzegania</a:t>
            </a:r>
            <a:r>
              <a:rPr lang="pl-PL" dirty="0" smtClean="0"/>
              <a:t>, czyli obrazu siebie we własnych oczach (</a:t>
            </a:r>
            <a:r>
              <a:rPr lang="pl-PL" dirty="0" smtClean="0">
                <a:solidFill>
                  <a:srgbClr val="0070C0"/>
                </a:solidFill>
              </a:rPr>
              <a:t>identyfikacja</a:t>
            </a:r>
            <a:r>
              <a:rPr lang="pl-PL" dirty="0" smtClean="0"/>
              <a:t>) i tego, co nam przypisują inni, czyli naszego obrazu w oczach innych osób (</a:t>
            </a:r>
            <a:r>
              <a:rPr lang="pl-PL" dirty="0" smtClean="0">
                <a:solidFill>
                  <a:srgbClr val="0070C0"/>
                </a:solidFill>
              </a:rPr>
              <a:t>identyfikowanie</a:t>
            </a:r>
            <a:r>
              <a:rPr lang="pl-PL" dirty="0" smtClean="0"/>
              <a:t>). W tym zjawisku możemy dostrzec wagę realnego spotkania z drugą osobą i wzajemnego stosunku do siebie.</a:t>
            </a:r>
          </a:p>
          <a:p>
            <a:pPr algn="just" rtl="0"/>
            <a:r>
              <a:rPr lang="pl-PL" dirty="0" smtClean="0"/>
              <a:t>Nasze spostrzeganie obejmuje nas samych i świat, nabiera znaczenia świadomość siebie i własnej cielesności, dojrzewamy do miłości i </a:t>
            </a:r>
            <a:r>
              <a:rPr lang="pl-PL" dirty="0" err="1" smtClean="0"/>
              <a:t>samoodpowiedzialności</a:t>
            </a:r>
            <a:r>
              <a:rPr lang="pl-PL" dirty="0" smtClean="0"/>
              <a:t>.</a:t>
            </a:r>
          </a:p>
          <a:p>
            <a:pPr algn="just" rtl="0"/>
            <a:r>
              <a:rPr lang="pl-PL" dirty="0" smtClean="0"/>
              <a:t>W udanych i nieudanych spotkaniach/kontaktach z innymi „objaśniamy” sens naszej osoby, naszego życia, naszego bycia razem.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759618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Mam własną wartość!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3472" y="1340768"/>
            <a:ext cx="10225136" cy="39627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Czy to zdanie możesz powiedzieć</a:t>
            </a:r>
            <a:r>
              <a:rPr lang="pl-PL" dirty="0"/>
              <a:t> o sobie</a:t>
            </a:r>
            <a:r>
              <a:rPr lang="pl-PL" dirty="0" smtClean="0"/>
              <a:t>? (Dosłownie? Częściowo? Prawie wcale?)</a:t>
            </a:r>
          </a:p>
          <a:p>
            <a:pPr algn="just"/>
            <a:r>
              <a:rPr lang="pl-PL" dirty="0" smtClean="0"/>
              <a:t>Nie musisz mówić głośno, wystarczy, że wyobrazisz sobie swój koszyk.</a:t>
            </a:r>
          </a:p>
          <a:p>
            <a:pPr algn="just"/>
            <a:r>
              <a:rPr lang="pl-PL" dirty="0" smtClean="0"/>
              <a:t>Koszyk to pojemnik, który może być napełniony wartością własną, poczuciem osobistej godności. Może mieć również dziury/otwory, przez które gubimy to, co powinno pozostać wewnątrz.</a:t>
            </a:r>
          </a:p>
          <a:p>
            <a:pPr algn="just"/>
            <a:r>
              <a:rPr lang="pl-PL" dirty="0" smtClean="0"/>
              <a:t>Wyobraź sobie, że Twoja klasa zakończyła zdawanie egzaminów. Powiodło się wszystkim uczniom. Dyrektor, koledzy, rodzice gratulują Ci przyjaźnie i wiarygodnie. Wiedzą i doceniają, jaką wykonałaś (-eś) pracę, aby pomóc uczniom w osiągnięciu tego celu. Twój koszyk „czuje”, że jest pełny.</a:t>
            </a:r>
          </a:p>
          <a:p>
            <a:pPr algn="just"/>
            <a:r>
              <a:rPr lang="pl-PL" dirty="0" smtClean="0"/>
              <a:t>Wyobraź sobie teraz niepowodzenie, coś, czego się wstydzisz, o czym może nikomu nie chciałabyś opowiedzieć. Czujesz, że w Twoim koszyku jest niewiele zawartości.</a:t>
            </a:r>
          </a:p>
          <a:p>
            <a:pPr algn="just"/>
            <a:r>
              <a:rPr lang="pl-PL" dirty="0" smtClean="0"/>
              <a:t>Koszyk jest zawsze „obecny”. Czasem jest on pełny, a czasem dość pusty. W przypadku niektórych jest on często pełny, u innych – często pusty. </a:t>
            </a:r>
            <a:r>
              <a:rPr lang="pl-PL" dirty="0" smtClean="0">
                <a:solidFill>
                  <a:srgbClr val="C00000"/>
                </a:solidFill>
              </a:rPr>
              <a:t>Do których należysz?</a:t>
            </a:r>
          </a:p>
          <a:p>
            <a:endParaRPr lang="pl-PL" dirty="0"/>
          </a:p>
        </p:txBody>
      </p:sp>
      <p:sp>
        <p:nvSpPr>
          <p:cNvPr id="4" name="Schemat blokowy: operacja ręczna 3"/>
          <p:cNvSpPr/>
          <p:nvPr/>
        </p:nvSpPr>
        <p:spPr>
          <a:xfrm>
            <a:off x="263352" y="2204864"/>
            <a:ext cx="914400" cy="612648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2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615602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Wartość własna i komunikacja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41787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 smtClean="0"/>
              <a:t>Każda komunikacja z drugim człowiekiem może mieć wpływ na Twój koszyk. Może to stać się przez treść wypowiadanych słów/zdań, najczęściej jednak przez intonację, mowę ciałem, mimikę, gesty, moment interakcji albo aspekt sytuacji, który wysuwa się na plan pierwszy.</a:t>
            </a:r>
          </a:p>
          <a:p>
            <a:pPr algn="just"/>
            <a:r>
              <a:rPr lang="pl-PL" dirty="0" smtClean="0"/>
              <a:t>Obserwuj, co dzieje się w Twoim koszyku w czasie zajęć/lekcji, rozmowy z koleżankami/kolegami, z innymi nauczycielami, ze znajomymi, albo w czasie rodzinnego obiadu. Staraj się zwracać świadomie uwagę na to, czy zdania i sposób, w jaki są wypowiadane, podnoszą czy obniżają Twoją wartość własną.</a:t>
            </a:r>
          </a:p>
          <a:p>
            <a:pPr algn="just"/>
            <a:r>
              <a:rPr lang="pl-PL" dirty="0" smtClean="0"/>
              <a:t>Po pewnym czasie zmień swoje nastawienie i skieruj uwagę na inne osoby. Jak reagują dzieci albo dorośli na Twoje zdania i postępowanie? Jakie odbierasz werbalne i niewerbalne reakcje? Jakie uczucia – wyrażane poprzez mimikę, gesty, intonację głosu, działanie – wskazują Ci na to, czy doprowadziłaś (-eś) do wzrostu poczucia własnej wartości u innej osoby, czy też należy przypuszczać, że  nastąpił spadek w jej koszyku?</a:t>
            </a:r>
          </a:p>
          <a:p>
            <a:pPr algn="just"/>
            <a:r>
              <a:rPr lang="pl-PL" dirty="0" smtClean="0">
                <a:solidFill>
                  <a:srgbClr val="C00000"/>
                </a:solidFill>
              </a:rPr>
              <a:t>Innych też możesz zaprosić do tego eksperymentu.</a:t>
            </a:r>
            <a:endParaRPr lang="pl-PL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95400" y="5305424"/>
            <a:ext cx="11089232" cy="579921"/>
          </a:xfrm>
        </p:spPr>
        <p:txBody>
          <a:bodyPr rtlCol="0">
            <a:normAutofit fontScale="90000"/>
          </a:bodyPr>
          <a:lstStyle/>
          <a:p>
            <a:pPr algn="just" rtl="0"/>
            <a:r>
              <a:rPr lang="pl-PL" b="1" i="1" dirty="0" smtClean="0"/>
              <a:t>Jestem w pełni przekonana, że większość problemów, bólu, okropności w życiu, również wojen – jest wynikiem niskiego poziomu w koszyku jakichś ludzi, o którym nie mogą otwarcie mówić.</a:t>
            </a:r>
            <a:endParaRPr lang="pl-PL" b="1" i="1" dirty="0"/>
          </a:p>
        </p:txBody>
      </p:sp>
      <p:pic>
        <p:nvPicPr>
          <p:cNvPr id="7" name="Obraz — symbol zastępczy 6" descr="Labrador retriever nad rzeką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Obraz — symbol zastępczy 7" descr="Dwie dziewczynki stojące na plaży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Obraz — symbol zastępczy 8" descr="Dziewczynka dmuchająca bańki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kst — symbol zastępczy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algn="r" rtl="0"/>
            <a:r>
              <a:rPr lang="pl-PL" i="1" dirty="0" smtClean="0"/>
              <a:t>Virginia </a:t>
            </a:r>
            <a:r>
              <a:rPr lang="pl-PL" i="1" dirty="0" err="1" smtClean="0"/>
              <a:t>Satir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1285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42376" cy="90363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Zagrożenie wartości własnej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4 strategie pokonywania stresu i (5) właściwa/dobra komunikacja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4000" y="1484784"/>
            <a:ext cx="9144000" cy="38187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Zagrożenia wartości własnej i odbierane przez to uczucia są sporadycznie komunikowane w sposób otwarty i bezpośredni. Zamiast tego, możemy obserwować w sobie/w nas, </a:t>
            </a:r>
            <a:br>
              <a:rPr lang="pl-PL" dirty="0" smtClean="0"/>
            </a:br>
            <a:r>
              <a:rPr lang="pl-PL" dirty="0" smtClean="0"/>
              <a:t>4 strategie pokonywania stresu w komunikacji.</a:t>
            </a:r>
          </a:p>
          <a:p>
            <a:pPr algn="just"/>
            <a:r>
              <a:rPr lang="pl-PL" dirty="0" smtClean="0"/>
              <a:t>We wszystkich tych strategiach zmniejszania stresu z powodu obniżenia wartości własnej funkcjonują mechanizmy obronne, które z jednej strony mogą sprzyjać redukcji zagrożenia, a z drugiej – niestety – podtrzymują je i nie rozwiązują problemu.</a:t>
            </a:r>
          </a:p>
          <a:p>
            <a:pPr algn="just"/>
            <a:r>
              <a:rPr lang="pl-PL" dirty="0" smtClean="0"/>
              <a:t>Wzorce te, stosowane dłużej, są dla nas zagrożeniem. Osoba radząca sobie w taki sposób nie przyznaje się do części siebie (własnych odczuć, uczuć, motywów działania).</a:t>
            </a:r>
          </a:p>
          <a:p>
            <a:pPr algn="just"/>
            <a:r>
              <a:rPr lang="pl-PL" dirty="0" smtClean="0"/>
              <a:t>4 strategie tylko na krótko mogą zmniejszać zagrożenie i być efektywnymi wskazówkami, jak poradzić sobie z aktualnym problemem w aktualnej sytuacji. </a:t>
            </a:r>
          </a:p>
          <a:p>
            <a:pPr algn="just"/>
            <a:r>
              <a:rPr lang="pl-PL" dirty="0" smtClean="0">
                <a:solidFill>
                  <a:srgbClr val="C00000"/>
                </a:solidFill>
              </a:rPr>
              <a:t>Przypomnij sobie jakąś ostatnią rozmowę/wymianę opinii na drażliwy temat, a odkryjesz 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4 strategie pokonywania stresu. Mam nadzieję, że odkryjesz również 5 – możliwość właściwej/dobrej komunikacji.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62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519336"/>
          </a:xfrm>
        </p:spPr>
        <p:txBody>
          <a:bodyPr rtlCol="0"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1. Uspokojenie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143672" y="1628800"/>
            <a:ext cx="7524328" cy="3960440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r>
              <a:rPr lang="pl-PL" b="1" dirty="0" smtClean="0"/>
              <a:t>„To przecież nie o mnie chodzi”. Osoba, która chce się uspokoić, sama się wycofuje, aby zredukować zagrożenie, a przez to na dłuższy czas „gasi” samą siebie – wtedy najbardziej sobie zagraża.</a:t>
            </a:r>
          </a:p>
          <a:p>
            <a:pPr rtl="0"/>
            <a:r>
              <a:rPr lang="pl-PL" b="1" dirty="0" smtClean="0"/>
              <a:t>Sygnał ciała: podczas rozmowy jest pojednawczy</a:t>
            </a:r>
          </a:p>
          <a:p>
            <a:pPr rtl="0"/>
            <a:r>
              <a:rPr lang="pl-PL" b="1" dirty="0" smtClean="0"/>
              <a:t>Słowa: przepraszające, ustępliwe</a:t>
            </a:r>
          </a:p>
          <a:p>
            <a:pPr rtl="0"/>
            <a:r>
              <a:rPr lang="pl-PL" b="1" dirty="0" smtClean="0"/>
              <a:t>Uczucia: Jestem jak ty – nic bez ciebie!</a:t>
            </a:r>
          </a:p>
          <a:p>
            <a:pPr rtl="0"/>
            <a:r>
              <a:rPr lang="pl-PL" b="1" dirty="0" smtClean="0"/>
              <a:t>Karykatura: potakiwacz</a:t>
            </a:r>
          </a:p>
          <a:p>
            <a:pPr rtl="0"/>
            <a:r>
              <a:rPr lang="pl-PL" b="1" dirty="0" smtClean="0"/>
              <a:t>Strona przyjemna: wyrozumiałość i zrozumienie</a:t>
            </a:r>
          </a:p>
          <a:p>
            <a:pPr rtl="0"/>
            <a:r>
              <a:rPr lang="pl-PL" b="1" dirty="0" smtClean="0"/>
              <a:t>Szansa rozwojowa: śmiałość stawiania żądań</a:t>
            </a:r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4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11624" y="533400"/>
            <a:ext cx="7956376" cy="591344"/>
          </a:xfrm>
        </p:spPr>
        <p:txBody>
          <a:bodyPr rtlCol="0"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2. Oskarżanie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143672" y="1628800"/>
            <a:ext cx="7524328" cy="3960440"/>
          </a:xfrm>
        </p:spPr>
        <p:txBody>
          <a:bodyPr rtlCol="0">
            <a:normAutofit fontScale="92500" lnSpcReduction="10000"/>
          </a:bodyPr>
          <a:lstStyle/>
          <a:p>
            <a:pPr algn="just" rtl="0"/>
            <a:r>
              <a:rPr lang="pl-PL" b="1" dirty="0" smtClean="0"/>
              <a:t>„To twoja wina”. Oskarżający mówi prosto z mostu, albo oskarża subtelnie i maskuje przez to prawie perfekcyjnie swój strach. Jest niebezpieczny dla innych i siebie samego. </a:t>
            </a:r>
          </a:p>
          <a:p>
            <a:r>
              <a:rPr lang="pl-PL" b="1" dirty="0" smtClean="0"/>
              <a:t>Sygnał ciała</a:t>
            </a:r>
            <a:r>
              <a:rPr lang="pl-PL" b="1" dirty="0"/>
              <a:t>: podczas rozmowy </a:t>
            </a:r>
            <a:r>
              <a:rPr lang="pl-PL" b="1" dirty="0" smtClean="0"/>
              <a:t>jest oskarżycielski</a:t>
            </a:r>
          </a:p>
          <a:p>
            <a:pPr rtl="0"/>
            <a:r>
              <a:rPr lang="pl-PL" b="1" dirty="0" smtClean="0"/>
              <a:t>Słowa: zawsze; nigdy; tak, ale; ty…</a:t>
            </a:r>
          </a:p>
          <a:p>
            <a:pPr rtl="0"/>
            <a:r>
              <a:rPr lang="pl-PL" b="1" dirty="0" smtClean="0"/>
              <a:t>Uczucia: samotny, strachliwy, bez sukcesu </a:t>
            </a:r>
          </a:p>
          <a:p>
            <a:pPr rtl="0"/>
            <a:r>
              <a:rPr lang="pl-PL" b="1" dirty="0" smtClean="0"/>
              <a:t>Karykatura: władza, szef, czepiający się</a:t>
            </a:r>
          </a:p>
          <a:p>
            <a:pPr rtl="0"/>
            <a:r>
              <a:rPr lang="pl-PL" b="1" dirty="0" smtClean="0"/>
              <a:t>Strona przyjemna: agresja i siła</a:t>
            </a:r>
          </a:p>
          <a:p>
            <a:pPr rtl="0"/>
            <a:r>
              <a:rPr lang="pl-PL" b="1" dirty="0" smtClean="0"/>
              <a:t>Szansa rozwojowa: odbieranie i okazywanie sympatii, zyskiwanie nowej pewności, dbanie o siebie</a:t>
            </a:r>
          </a:p>
          <a:p>
            <a:pPr marL="457200" indent="-457200" rtl="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0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zieci — przyjaciele 16: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91_TF03896101.potx" id="{5919F2E4-5F62-4A7E-8033-E00480503DFE}" vid="{D0D7CAC2-5056-439F-BC97-A60914550756}"/>
    </a:ext>
  </a:extLst>
</a:theme>
</file>

<file path=ppt/theme/theme2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edukacją dzieci w wieku szkolnym, album (panoramiczna)</Template>
  <TotalTime>129</TotalTime>
  <Words>1189</Words>
  <Application>Microsoft Office PowerPoint</Application>
  <PresentationFormat>Panoramiczny</PresentationFormat>
  <Paragraphs>83</Paragraphs>
  <Slides>13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Times New Roman</vt:lpstr>
      <vt:lpstr>Wingdings</vt:lpstr>
      <vt:lpstr>Dzieci — przyjaciele 16:9</vt:lpstr>
      <vt:lpstr>Projekt: Modelowe kształcenie przyszłych nauczycieli edukacji przedszkolnej i wczesnoszkolnej   Semestr letni, rok akademicki 2019/2020</vt:lpstr>
      <vt:lpstr>Zajęcia w dniu 27.04.2020 </vt:lpstr>
      <vt:lpstr>Udane kontakty</vt:lpstr>
      <vt:lpstr>Mam własną wartość!</vt:lpstr>
      <vt:lpstr>Wartość własna i komunikacja</vt:lpstr>
      <vt:lpstr>Jestem w pełni przekonana, że większość problemów, bólu, okropności w życiu, również wojen – jest wynikiem niskiego poziomu w koszyku jakichś ludzi, o którym nie mogą otwarcie mówić.</vt:lpstr>
      <vt:lpstr>Zagrożenie wartości własnej 4 strategie pokonywania stresu i (5) właściwa/dobra komunikacja</vt:lpstr>
      <vt:lpstr>1. Uspokojenie </vt:lpstr>
      <vt:lpstr>2. Oskarżanie </vt:lpstr>
      <vt:lpstr>3. Racjonalizacja </vt:lpstr>
      <vt:lpstr>4. Odwrócenie uwagi </vt:lpstr>
      <vt:lpstr>5. Komunikacja właściwa</vt:lpstr>
      <vt:lpstr>Dialog – metodą komunikacji i wartością w wychowaniu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Modelowe kształcenie przyszłych nauczycieli edukacji przedszkolnej i wczesnoszkolnej   Semestr letni, rok akademicki 2019/2020</dc:title>
  <dc:creator>X</dc:creator>
  <cp:keywords/>
  <cp:lastModifiedBy>X</cp:lastModifiedBy>
  <cp:revision>16</cp:revision>
  <dcterms:created xsi:type="dcterms:W3CDTF">2020-04-05T13:30:52Z</dcterms:created>
  <dcterms:modified xsi:type="dcterms:W3CDTF">2020-04-26T15:33:16Z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